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7" r:id="rId3"/>
    <p:sldId id="258" r:id="rId4"/>
    <p:sldId id="259" r:id="rId5"/>
  </p:sldIdLst>
  <p:sldSz cx="7559675" cy="1069181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p:scale>
          <a:sx n="96" d="100"/>
          <a:sy n="96" d="100"/>
        </p:scale>
        <p:origin x="2456"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255" cy="717647"/>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7733" y="0"/>
            <a:ext cx="4276254" cy="717647"/>
          </a:xfrm>
          <a:prstGeom prst="rect">
            <a:avLst/>
          </a:prstGeom>
        </p:spPr>
        <p:txBody>
          <a:bodyPr vert="horz" lIns="133073" tIns="66536" rIns="133073" bIns="66536" rtlCol="0"/>
          <a:lstStyle>
            <a:lvl1pPr algn="r">
              <a:defRPr sz="1700"/>
            </a:lvl1pPr>
          </a:lstStyle>
          <a:p>
            <a:fld id="{B48214B2-04A1-4307-BDE6-BF7356C539A4}" type="datetimeFigureOut">
              <a:rPr kumimoji="1" lang="ja-JP" altLang="en-US" smtClean="0"/>
              <a:t>2025/11/7</a:t>
            </a:fld>
            <a:endParaRPr kumimoji="1" lang="ja-JP" altLang="en-US"/>
          </a:p>
        </p:txBody>
      </p:sp>
      <p:sp>
        <p:nvSpPr>
          <p:cNvPr id="4" name="スライド イメージ プレースホルダー 3"/>
          <p:cNvSpPr>
            <a:spLocks noGrp="1" noRot="1" noChangeAspect="1"/>
          </p:cNvSpPr>
          <p:nvPr>
            <p:ph type="sldImg" idx="2"/>
          </p:nvPr>
        </p:nvSpPr>
        <p:spPr>
          <a:xfrm>
            <a:off x="3228975" y="1787525"/>
            <a:ext cx="3408363" cy="4822825"/>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985934" y="6879752"/>
            <a:ext cx="7894446" cy="5628468"/>
          </a:xfrm>
          <a:prstGeom prst="rect">
            <a:avLst/>
          </a:prstGeom>
        </p:spPr>
        <p:txBody>
          <a:bodyPr vert="horz" lIns="133073" tIns="66536" rIns="133073" bIns="665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577791"/>
            <a:ext cx="4276255" cy="717647"/>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7733" y="13577791"/>
            <a:ext cx="4276254" cy="717647"/>
          </a:xfrm>
          <a:prstGeom prst="rect">
            <a:avLst/>
          </a:prstGeom>
        </p:spPr>
        <p:txBody>
          <a:bodyPr vert="horz" lIns="133073" tIns="66536" rIns="133073" bIns="66536" rtlCol="0" anchor="b"/>
          <a:lstStyle>
            <a:lvl1pPr algn="r">
              <a:defRPr sz="1700"/>
            </a:lvl1pPr>
          </a:lstStyle>
          <a:p>
            <a:fld id="{7399C4B9-3DE7-411D-AE1F-193037449DEE}" type="slidenum">
              <a:rPr kumimoji="1" lang="ja-JP" altLang="en-US" smtClean="0"/>
              <a:t>‹#›</a:t>
            </a:fld>
            <a:endParaRPr kumimoji="1" lang="ja-JP" altLang="en-US"/>
          </a:p>
        </p:txBody>
      </p:sp>
    </p:spTree>
    <p:extLst>
      <p:ext uri="{BB962C8B-B14F-4D97-AF65-F5344CB8AC3E}">
        <p14:creationId xmlns:p14="http://schemas.microsoft.com/office/powerpoint/2010/main" val="4286516302"/>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25981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276602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5903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235384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364469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132735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58621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39611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250162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31709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44C250-4522-4704-ADE1-CF7D93E9AB1A}"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95824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FD44C250-4522-4704-ADE1-CF7D93E9AB1A}" type="datetimeFigureOut">
              <a:rPr kumimoji="1" lang="ja-JP" altLang="en-US" smtClean="0"/>
              <a:t>2025/11/7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8D8D96EF-DECB-4147-BEAE-4BC0A2B96113}" type="slidenum">
              <a:rPr kumimoji="1" lang="ja-JP" altLang="en-US" smtClean="0"/>
              <a:t>‹#›</a:t>
            </a:fld>
            <a:endParaRPr kumimoji="1" lang="ja-JP" altLang="en-US"/>
          </a:p>
        </p:txBody>
      </p:sp>
    </p:spTree>
    <p:extLst>
      <p:ext uri="{BB962C8B-B14F-4D97-AF65-F5344CB8AC3E}">
        <p14:creationId xmlns:p14="http://schemas.microsoft.com/office/powerpoint/2010/main" val="3206702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AE26A1-B610-8017-3973-00A0F3EF3484}"/>
              </a:ext>
            </a:extLst>
          </p:cNvPr>
          <p:cNvPicPr>
            <a:picLocks noChangeAspect="1"/>
          </p:cNvPicPr>
          <p:nvPr/>
        </p:nvPicPr>
        <p:blipFill>
          <a:blip r:embed="rId2"/>
          <a:stretch>
            <a:fillRect/>
          </a:stretch>
        </p:blipFill>
        <p:spPr>
          <a:xfrm>
            <a:off x="1148005" y="2112583"/>
            <a:ext cx="5263662" cy="1035684"/>
          </a:xfrm>
          <a:prstGeom prst="rect">
            <a:avLst/>
          </a:prstGeom>
        </p:spPr>
      </p:pic>
      <p:pic>
        <p:nvPicPr>
          <p:cNvPr id="5" name="図 4">
            <a:extLst>
              <a:ext uri="{FF2B5EF4-FFF2-40B4-BE49-F238E27FC236}">
                <a16:creationId xmlns:a16="http://schemas.microsoft.com/office/drawing/2014/main" id="{1AF56B4E-5B4A-72CC-E015-D312C10B9D82}"/>
              </a:ext>
            </a:extLst>
          </p:cNvPr>
          <p:cNvPicPr>
            <a:picLocks noChangeAspect="1"/>
          </p:cNvPicPr>
          <p:nvPr/>
        </p:nvPicPr>
        <p:blipFill>
          <a:blip r:embed="rId3"/>
          <a:stretch>
            <a:fillRect/>
          </a:stretch>
        </p:blipFill>
        <p:spPr>
          <a:xfrm>
            <a:off x="1148005" y="3265267"/>
            <a:ext cx="5263662" cy="1227477"/>
          </a:xfrm>
          <a:prstGeom prst="rect">
            <a:avLst/>
          </a:prstGeom>
        </p:spPr>
      </p:pic>
      <p:sp>
        <p:nvSpPr>
          <p:cNvPr id="8" name="テキスト ボックス 7">
            <a:extLst>
              <a:ext uri="{FF2B5EF4-FFF2-40B4-BE49-F238E27FC236}">
                <a16:creationId xmlns:a16="http://schemas.microsoft.com/office/drawing/2014/main" id="{A8834FB9-CA7C-4E20-81F5-2130E4F80319}"/>
              </a:ext>
            </a:extLst>
          </p:cNvPr>
          <p:cNvSpPr txBox="1"/>
          <p:nvPr/>
        </p:nvSpPr>
        <p:spPr>
          <a:xfrm>
            <a:off x="1855311" y="1447911"/>
            <a:ext cx="3849053" cy="358111"/>
          </a:xfrm>
          <a:prstGeom prst="rect">
            <a:avLst/>
          </a:prstGeom>
          <a:noFill/>
        </p:spPr>
        <p:txBody>
          <a:bodyPr wrap="square" rtlCol="0" anchor="ctr">
            <a:spAutoFit/>
          </a:bodyPr>
          <a:lstStyle/>
          <a:p>
            <a:pPr algn="ctr"/>
            <a:r>
              <a:rPr kumimoji="1" lang="en-US" altLang="ja-JP" sz="1727" b="1" dirty="0">
                <a:latin typeface="メイリオ" panose="020B0604030504040204" pitchFamily="50" charset="-128"/>
                <a:ea typeface="メイリオ" panose="020B0604030504040204" pitchFamily="50" charset="-128"/>
              </a:rPr>
              <a:t>- </a:t>
            </a:r>
            <a:r>
              <a:rPr kumimoji="1" lang="ja-JP" altLang="en-US" sz="1727" b="1" dirty="0">
                <a:latin typeface="メイリオ" panose="020B0604030504040204" pitchFamily="50" charset="-128"/>
                <a:ea typeface="メイリオ" panose="020B0604030504040204" pitchFamily="50" charset="-128"/>
              </a:rPr>
              <a:t>メディアプロセシングエッジ </a:t>
            </a:r>
            <a:r>
              <a:rPr kumimoji="1" lang="en-US" altLang="ja-JP" sz="1727" b="1" dirty="0">
                <a:latin typeface="メイリオ" panose="020B0604030504040204" pitchFamily="50" charset="-128"/>
                <a:ea typeface="メイリオ" panose="020B0604030504040204" pitchFamily="50" charset="-128"/>
              </a:rPr>
              <a:t>-</a:t>
            </a:r>
            <a:endParaRPr kumimoji="1" lang="ja-JP" altLang="en-US" sz="1727"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C1A422E-F2DC-9FD5-466B-85960EDBED9C}"/>
              </a:ext>
            </a:extLst>
          </p:cNvPr>
          <p:cNvSpPr txBox="1"/>
          <p:nvPr/>
        </p:nvSpPr>
        <p:spPr>
          <a:xfrm>
            <a:off x="703371" y="5696871"/>
            <a:ext cx="6152933" cy="3784690"/>
          </a:xfrm>
          <a:prstGeom prst="rect">
            <a:avLst/>
          </a:prstGeom>
          <a:noFill/>
        </p:spPr>
        <p:txBody>
          <a:bodyPr wrap="square" rtlCol="0">
            <a:spAutoFit/>
          </a:bodyPr>
          <a:lstStyle/>
          <a:p>
            <a:pPr>
              <a:spcBef>
                <a:spcPts val="648"/>
              </a:spcBef>
            </a:pPr>
            <a:r>
              <a:rPr lang="en-US" altLang="ja-JP" sz="1133" dirty="0"/>
              <a:t>PREFEX</a:t>
            </a:r>
            <a:r>
              <a:rPr lang="ja-JP" altLang="en-US" sz="1133" dirty="0"/>
              <a:t>は</a:t>
            </a:r>
            <a:r>
              <a:rPr lang="en-US" altLang="ja-JP" sz="1133" dirty="0"/>
              <a:t>FPGA</a:t>
            </a:r>
            <a:r>
              <a:rPr lang="ja-JP" altLang="en-US" sz="1133" dirty="0"/>
              <a:t>コアを搭載した汎用型のプロセッサーハードウェアです。</a:t>
            </a:r>
            <a:endParaRPr lang="en-US" altLang="ja-JP" sz="1133" dirty="0"/>
          </a:p>
          <a:p>
            <a:pPr>
              <a:spcBef>
                <a:spcPts val="648"/>
              </a:spcBef>
            </a:pPr>
            <a:r>
              <a:rPr lang="en-US" altLang="ja-JP" sz="1133" dirty="0"/>
              <a:t>12G/3G/HD-SDI </a:t>
            </a:r>
            <a:r>
              <a:rPr lang="ja-JP" altLang="en-US" sz="1133" dirty="0"/>
              <a:t>および </a:t>
            </a:r>
            <a:r>
              <a:rPr lang="en-US" altLang="ja-JP" sz="1133" dirty="0"/>
              <a:t>IP </a:t>
            </a:r>
            <a:r>
              <a:rPr lang="ja-JP" altLang="en-US" sz="1133" dirty="0"/>
              <a:t>インターフェースの両方をサポートし、ゲートウェイ、マルチ</a:t>
            </a:r>
            <a:endParaRPr lang="en-US" altLang="ja-JP" sz="1133" dirty="0"/>
          </a:p>
          <a:p>
            <a:pPr>
              <a:spcBef>
                <a:spcPts val="648"/>
              </a:spcBef>
            </a:pPr>
            <a:r>
              <a:rPr lang="ja-JP" altLang="en-US" sz="1133" dirty="0"/>
              <a:t>ビューワー、</a:t>
            </a:r>
            <a:r>
              <a:rPr lang="en-US" altLang="ja-JP" sz="1133" dirty="0"/>
              <a:t>UDX</a:t>
            </a:r>
            <a:r>
              <a:rPr lang="ja-JP" altLang="en-US" sz="1133" dirty="0"/>
              <a:t>プロセス*等のさまざまなアプリケーションをライセンス形式で構成する</a:t>
            </a:r>
            <a:endParaRPr lang="en-US" altLang="ja-JP" sz="1133" dirty="0"/>
          </a:p>
          <a:p>
            <a:pPr>
              <a:spcBef>
                <a:spcPts val="648"/>
              </a:spcBef>
            </a:pPr>
            <a:r>
              <a:rPr lang="ja-JP" altLang="en-US" sz="1133" dirty="0"/>
              <a:t>ことができます。</a:t>
            </a:r>
          </a:p>
          <a:p>
            <a:pPr>
              <a:spcBef>
                <a:spcPts val="648"/>
              </a:spcBef>
            </a:pPr>
            <a:r>
              <a:rPr lang="ja-JP" altLang="en-US" sz="1133" dirty="0"/>
              <a:t>これにより</a:t>
            </a:r>
            <a:r>
              <a:rPr lang="en-US" altLang="ja-JP" sz="1133" dirty="0"/>
              <a:t>『</a:t>
            </a:r>
            <a:r>
              <a:rPr lang="ja-JP" altLang="en-US" sz="1133" dirty="0"/>
              <a:t>専用・固定機能のハードウェア</a:t>
            </a:r>
            <a:r>
              <a:rPr lang="en-US" altLang="ja-JP" sz="1133" dirty="0"/>
              <a:t>』</a:t>
            </a:r>
            <a:r>
              <a:rPr lang="ja-JP" altLang="en-US" sz="1133" dirty="0"/>
              <a:t>配備ではなく、拡張性と柔軟性を備えたか</a:t>
            </a:r>
            <a:endParaRPr lang="en-US" altLang="ja-JP" sz="1133" dirty="0"/>
          </a:p>
          <a:p>
            <a:pPr>
              <a:spcBef>
                <a:spcPts val="648"/>
              </a:spcBef>
            </a:pPr>
            <a:r>
              <a:rPr lang="ja-JP" altLang="en-US" sz="1133" dirty="0"/>
              <a:t>たちで現場のニーズ、変化する設備要件に対し動的に対応できる放送インフラの構築に移行</a:t>
            </a:r>
            <a:endParaRPr lang="en-US" altLang="ja-JP" sz="1133" dirty="0"/>
          </a:p>
          <a:p>
            <a:pPr>
              <a:spcBef>
                <a:spcPts val="648"/>
              </a:spcBef>
            </a:pPr>
            <a:r>
              <a:rPr lang="ja-JP" altLang="en-US" sz="1133" dirty="0"/>
              <a:t>することができます。</a:t>
            </a:r>
            <a:endParaRPr lang="en-US" altLang="ja-JP" sz="1133" dirty="0"/>
          </a:p>
          <a:p>
            <a:pPr>
              <a:spcBef>
                <a:spcPts val="648"/>
              </a:spcBef>
            </a:pPr>
            <a:r>
              <a:rPr lang="ja-JP" altLang="en-US" sz="1133" dirty="0"/>
              <a:t>＊</a:t>
            </a:r>
            <a:r>
              <a:rPr lang="en-US" altLang="ja-JP" sz="1133" dirty="0"/>
              <a:t>UDX</a:t>
            </a:r>
            <a:r>
              <a:rPr lang="ja-JP" altLang="en-US" sz="1133" dirty="0"/>
              <a:t>プロセス：</a:t>
            </a:r>
            <a:r>
              <a:rPr lang="en-US" altLang="ja-JP" sz="1133" dirty="0"/>
              <a:t>HD, 3G, 12G</a:t>
            </a:r>
            <a:r>
              <a:rPr lang="ja-JP" altLang="en-US" sz="1133" dirty="0"/>
              <a:t>の信号に対し、アップ・ダウンコンバージョン、カラコレ、</a:t>
            </a:r>
            <a:endParaRPr lang="en-US" altLang="ja-JP" sz="1133" dirty="0"/>
          </a:p>
          <a:p>
            <a:pPr>
              <a:spcBef>
                <a:spcPts val="648"/>
              </a:spcBef>
            </a:pPr>
            <a:r>
              <a:rPr lang="ja-JP" altLang="en-US" sz="1133" dirty="0"/>
              <a:t>　</a:t>
            </a:r>
            <a:r>
              <a:rPr lang="en-US" altLang="ja-JP" sz="1133" dirty="0"/>
              <a:t>SDR</a:t>
            </a:r>
            <a:r>
              <a:rPr lang="ja-JP" altLang="en-US" sz="1133" dirty="0"/>
              <a:t>・</a:t>
            </a:r>
            <a:r>
              <a:rPr lang="en-US" altLang="ja-JP" sz="1133" dirty="0"/>
              <a:t>HDR</a:t>
            </a:r>
            <a:r>
              <a:rPr lang="ja-JP" altLang="en-US" sz="1133" dirty="0"/>
              <a:t>変換等のプロセスを行うことが出来ます。</a:t>
            </a:r>
            <a:endParaRPr lang="en-US" altLang="ja-JP" sz="1133" dirty="0"/>
          </a:p>
          <a:p>
            <a:pPr>
              <a:spcBef>
                <a:spcPts val="648"/>
              </a:spcBef>
            </a:pPr>
            <a:endParaRPr lang="ja-JP" altLang="en-US" sz="1133" dirty="0"/>
          </a:p>
          <a:p>
            <a:pPr>
              <a:spcBef>
                <a:spcPts val="648"/>
              </a:spcBef>
            </a:pPr>
            <a:r>
              <a:rPr lang="ja-JP" altLang="en-US" sz="1133" dirty="0"/>
              <a:t>また</a:t>
            </a:r>
            <a:r>
              <a:rPr lang="en-US" altLang="ja-JP" sz="1133" dirty="0"/>
              <a:t>SNMP</a:t>
            </a:r>
            <a:r>
              <a:rPr lang="ja-JP" altLang="en-US" sz="1133" dirty="0"/>
              <a:t>、</a:t>
            </a:r>
            <a:r>
              <a:rPr lang="en-US" altLang="ja-JP" sz="1133" dirty="0"/>
              <a:t>IGMP</a:t>
            </a:r>
            <a:r>
              <a:rPr lang="ja-JP" altLang="en-US" sz="1133" dirty="0"/>
              <a:t>、</a:t>
            </a:r>
            <a:r>
              <a:rPr lang="en-US" altLang="ja-JP" sz="1133" dirty="0"/>
              <a:t>JSON</a:t>
            </a:r>
            <a:r>
              <a:rPr lang="ja-JP" altLang="en-US" sz="1133" dirty="0"/>
              <a:t>、</a:t>
            </a:r>
            <a:r>
              <a:rPr lang="en-US" altLang="ja-JP" sz="1133" dirty="0"/>
              <a:t>REST-API</a:t>
            </a:r>
            <a:r>
              <a:rPr lang="ja-JP" altLang="en-US" sz="1133" dirty="0"/>
              <a:t>、</a:t>
            </a:r>
            <a:r>
              <a:rPr lang="en-US" altLang="ja-JP" sz="1133" dirty="0"/>
              <a:t>NMOS IS-04/05 </a:t>
            </a:r>
            <a:r>
              <a:rPr lang="ja-JP" altLang="en-US" sz="1133" dirty="0"/>
              <a:t>などのプロトコルをサポートしており、</a:t>
            </a:r>
            <a:endParaRPr lang="en-US" altLang="ja-JP" sz="1133" dirty="0"/>
          </a:p>
          <a:p>
            <a:pPr>
              <a:spcBef>
                <a:spcPts val="648"/>
              </a:spcBef>
            </a:pPr>
            <a:r>
              <a:rPr lang="en-US" altLang="ja-JP" sz="1133" dirty="0"/>
              <a:t>Evertz</a:t>
            </a:r>
            <a:r>
              <a:rPr lang="ja-JP" altLang="en-US" sz="1133" dirty="0"/>
              <a:t>の</a:t>
            </a:r>
            <a:r>
              <a:rPr lang="en-US" altLang="ja-JP" sz="1133" dirty="0"/>
              <a:t>VUE</a:t>
            </a:r>
            <a:r>
              <a:rPr lang="ja-JP" altLang="en-US" sz="1133" dirty="0"/>
              <a:t>、</a:t>
            </a:r>
            <a:r>
              <a:rPr lang="en-US" altLang="ja-JP" sz="1133" dirty="0"/>
              <a:t>MAGNUM–OS</a:t>
            </a:r>
            <a:r>
              <a:rPr lang="ja-JP" altLang="en-US" sz="1133" dirty="0"/>
              <a:t>、</a:t>
            </a:r>
            <a:r>
              <a:rPr lang="en-US" altLang="ja-JP" sz="1133" dirty="0"/>
              <a:t>MAGNUM–NMS</a:t>
            </a:r>
            <a:r>
              <a:rPr lang="ja-JP" altLang="en-US" sz="1133" dirty="0"/>
              <a:t>、</a:t>
            </a:r>
            <a:r>
              <a:rPr lang="en-US" altLang="ja-JP" sz="1133" dirty="0"/>
              <a:t>MAGNUM–Analytics</a:t>
            </a:r>
            <a:r>
              <a:rPr lang="ja-JP" altLang="en-US" sz="1133" dirty="0"/>
              <a:t>、およびサードパーティ</a:t>
            </a:r>
            <a:endParaRPr lang="en-US" altLang="ja-JP" sz="1133" dirty="0"/>
          </a:p>
          <a:p>
            <a:pPr>
              <a:spcBef>
                <a:spcPts val="648"/>
              </a:spcBef>
            </a:pPr>
            <a:r>
              <a:rPr lang="ja-JP" altLang="en-US" sz="1133" dirty="0"/>
              <a:t>システムとのシームレスな統合が可能です。</a:t>
            </a:r>
          </a:p>
          <a:p>
            <a:pPr>
              <a:spcBef>
                <a:spcPts val="648"/>
              </a:spcBef>
            </a:pPr>
            <a:r>
              <a:rPr lang="ja-JP" altLang="en-US" sz="1133" dirty="0"/>
              <a:t>アプリケーションやリソースプールは</a:t>
            </a:r>
            <a:r>
              <a:rPr lang="en-US" altLang="ja-JP" sz="1133" dirty="0"/>
              <a:t>MAGNUM-OS</a:t>
            </a:r>
            <a:r>
              <a:rPr lang="ja-JP" altLang="en-US" sz="1133" dirty="0"/>
              <a:t>を利用することで容易に管理することが</a:t>
            </a:r>
            <a:endParaRPr lang="en-US" altLang="ja-JP" sz="1133" dirty="0"/>
          </a:p>
          <a:p>
            <a:pPr>
              <a:spcBef>
                <a:spcPts val="648"/>
              </a:spcBef>
            </a:pPr>
            <a:r>
              <a:rPr lang="ja-JP" altLang="en-US" sz="1133" dirty="0"/>
              <a:t>できます。</a:t>
            </a:r>
          </a:p>
        </p:txBody>
      </p:sp>
      <p:pic>
        <p:nvPicPr>
          <p:cNvPr id="10" name="図 9">
            <a:extLst>
              <a:ext uri="{FF2B5EF4-FFF2-40B4-BE49-F238E27FC236}">
                <a16:creationId xmlns:a16="http://schemas.microsoft.com/office/drawing/2014/main" id="{438AD244-BFF2-483E-7540-572607E5B118}"/>
              </a:ext>
            </a:extLst>
          </p:cNvPr>
          <p:cNvPicPr>
            <a:picLocks noChangeAspect="1"/>
          </p:cNvPicPr>
          <p:nvPr/>
        </p:nvPicPr>
        <p:blipFill>
          <a:blip r:embed="rId4"/>
          <a:stretch>
            <a:fillRect/>
          </a:stretch>
        </p:blipFill>
        <p:spPr>
          <a:xfrm>
            <a:off x="5737636" y="276446"/>
            <a:ext cx="1348061" cy="374422"/>
          </a:xfrm>
          <a:prstGeom prst="rect">
            <a:avLst/>
          </a:prstGeom>
        </p:spPr>
      </p:pic>
      <p:grpSp>
        <p:nvGrpSpPr>
          <p:cNvPr id="13" name="グループ化 12">
            <a:extLst>
              <a:ext uri="{FF2B5EF4-FFF2-40B4-BE49-F238E27FC236}">
                <a16:creationId xmlns:a16="http://schemas.microsoft.com/office/drawing/2014/main" id="{897E5460-FEAF-F6AB-EFA6-C50FB0E0EAE3}"/>
              </a:ext>
            </a:extLst>
          </p:cNvPr>
          <p:cNvGrpSpPr/>
          <p:nvPr/>
        </p:nvGrpSpPr>
        <p:grpSpPr>
          <a:xfrm>
            <a:off x="1565226" y="716259"/>
            <a:ext cx="4429223" cy="633904"/>
            <a:chOff x="1460499" y="663617"/>
            <a:chExt cx="4103690" cy="587314"/>
          </a:xfrm>
        </p:grpSpPr>
        <p:pic>
          <p:nvPicPr>
            <p:cNvPr id="6" name="図 5">
              <a:extLst>
                <a:ext uri="{FF2B5EF4-FFF2-40B4-BE49-F238E27FC236}">
                  <a16:creationId xmlns:a16="http://schemas.microsoft.com/office/drawing/2014/main" id="{0997156B-AD93-0F3D-E3A1-CD900A32C213}"/>
                </a:ext>
              </a:extLst>
            </p:cNvPr>
            <p:cNvPicPr>
              <a:picLocks noChangeAspect="1"/>
            </p:cNvPicPr>
            <p:nvPr/>
          </p:nvPicPr>
          <p:blipFill>
            <a:blip r:embed="rId5"/>
            <a:srcRect b="27347"/>
            <a:stretch>
              <a:fillRect/>
            </a:stretch>
          </p:blipFill>
          <p:spPr>
            <a:xfrm>
              <a:off x="4815053" y="663617"/>
              <a:ext cx="749136" cy="587314"/>
            </a:xfrm>
            <a:prstGeom prst="rect">
              <a:avLst/>
            </a:prstGeom>
          </p:spPr>
        </p:pic>
        <p:pic>
          <p:nvPicPr>
            <p:cNvPr id="12" name="グラフィックス 11">
              <a:extLst>
                <a:ext uri="{FF2B5EF4-FFF2-40B4-BE49-F238E27FC236}">
                  <a16:creationId xmlns:a16="http://schemas.microsoft.com/office/drawing/2014/main" id="{97C65CEB-7562-E861-3F7C-7E983233ED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0499" y="794315"/>
              <a:ext cx="3226176" cy="389217"/>
            </a:xfrm>
            <a:prstGeom prst="rect">
              <a:avLst/>
            </a:prstGeom>
          </p:spPr>
        </p:pic>
      </p:grpSp>
    </p:spTree>
    <p:extLst>
      <p:ext uri="{BB962C8B-B14F-4D97-AF65-F5344CB8AC3E}">
        <p14:creationId xmlns:p14="http://schemas.microsoft.com/office/powerpoint/2010/main" val="60500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0988478-A49E-6BF0-4481-A7DF3051F3E9}"/>
              </a:ext>
            </a:extLst>
          </p:cNvPr>
          <p:cNvPicPr>
            <a:picLocks noChangeAspect="1"/>
          </p:cNvPicPr>
          <p:nvPr/>
        </p:nvPicPr>
        <p:blipFill>
          <a:blip r:embed="rId2"/>
          <a:stretch>
            <a:fillRect/>
          </a:stretch>
        </p:blipFill>
        <p:spPr>
          <a:xfrm>
            <a:off x="572294" y="978712"/>
            <a:ext cx="3073912" cy="1884715"/>
          </a:xfrm>
          <a:prstGeom prst="rect">
            <a:avLst/>
          </a:prstGeom>
        </p:spPr>
      </p:pic>
      <p:pic>
        <p:nvPicPr>
          <p:cNvPr id="5" name="図 4">
            <a:extLst>
              <a:ext uri="{FF2B5EF4-FFF2-40B4-BE49-F238E27FC236}">
                <a16:creationId xmlns:a16="http://schemas.microsoft.com/office/drawing/2014/main" id="{589B4683-6BF5-85C2-E45D-C3D080432338}"/>
              </a:ext>
            </a:extLst>
          </p:cNvPr>
          <p:cNvPicPr>
            <a:picLocks noChangeAspect="1"/>
          </p:cNvPicPr>
          <p:nvPr/>
        </p:nvPicPr>
        <p:blipFill>
          <a:blip r:embed="rId3"/>
          <a:stretch>
            <a:fillRect/>
          </a:stretch>
        </p:blipFill>
        <p:spPr>
          <a:xfrm>
            <a:off x="3913470" y="978712"/>
            <a:ext cx="3073912" cy="1884715"/>
          </a:xfrm>
          <a:prstGeom prst="rect">
            <a:avLst/>
          </a:prstGeom>
        </p:spPr>
      </p:pic>
      <p:pic>
        <p:nvPicPr>
          <p:cNvPr id="6" name="図 5">
            <a:extLst>
              <a:ext uri="{FF2B5EF4-FFF2-40B4-BE49-F238E27FC236}">
                <a16:creationId xmlns:a16="http://schemas.microsoft.com/office/drawing/2014/main" id="{49862EE7-FFF1-4E61-FEC1-460D4D3A2236}"/>
              </a:ext>
            </a:extLst>
          </p:cNvPr>
          <p:cNvPicPr>
            <a:picLocks noChangeAspect="1"/>
          </p:cNvPicPr>
          <p:nvPr/>
        </p:nvPicPr>
        <p:blipFill>
          <a:blip r:embed="rId4"/>
          <a:stretch>
            <a:fillRect/>
          </a:stretch>
        </p:blipFill>
        <p:spPr>
          <a:xfrm>
            <a:off x="572294" y="4403549"/>
            <a:ext cx="3073913" cy="1884715"/>
          </a:xfrm>
          <a:prstGeom prst="rect">
            <a:avLst/>
          </a:prstGeom>
        </p:spPr>
      </p:pic>
      <p:pic>
        <p:nvPicPr>
          <p:cNvPr id="7" name="図 6">
            <a:extLst>
              <a:ext uri="{FF2B5EF4-FFF2-40B4-BE49-F238E27FC236}">
                <a16:creationId xmlns:a16="http://schemas.microsoft.com/office/drawing/2014/main" id="{16B744B6-5CBB-E343-1C90-4FF2AAC6B711}"/>
              </a:ext>
            </a:extLst>
          </p:cNvPr>
          <p:cNvPicPr>
            <a:picLocks noChangeAspect="1"/>
          </p:cNvPicPr>
          <p:nvPr/>
        </p:nvPicPr>
        <p:blipFill>
          <a:blip r:embed="rId5"/>
          <a:stretch>
            <a:fillRect/>
          </a:stretch>
        </p:blipFill>
        <p:spPr>
          <a:xfrm>
            <a:off x="3913469" y="4403549"/>
            <a:ext cx="3073913" cy="1884715"/>
          </a:xfrm>
          <a:prstGeom prst="rect">
            <a:avLst/>
          </a:prstGeom>
        </p:spPr>
      </p:pic>
      <p:pic>
        <p:nvPicPr>
          <p:cNvPr id="8" name="図 7">
            <a:extLst>
              <a:ext uri="{FF2B5EF4-FFF2-40B4-BE49-F238E27FC236}">
                <a16:creationId xmlns:a16="http://schemas.microsoft.com/office/drawing/2014/main" id="{0B942475-0FD5-FF7B-0604-804B0F374C54}"/>
              </a:ext>
            </a:extLst>
          </p:cNvPr>
          <p:cNvPicPr>
            <a:picLocks noChangeAspect="1"/>
          </p:cNvPicPr>
          <p:nvPr/>
        </p:nvPicPr>
        <p:blipFill>
          <a:blip r:embed="rId6"/>
          <a:stretch>
            <a:fillRect/>
          </a:stretch>
        </p:blipFill>
        <p:spPr>
          <a:xfrm>
            <a:off x="1438985" y="7854306"/>
            <a:ext cx="4665255" cy="2179549"/>
          </a:xfrm>
          <a:prstGeom prst="rect">
            <a:avLst/>
          </a:prstGeom>
        </p:spPr>
      </p:pic>
      <p:sp>
        <p:nvSpPr>
          <p:cNvPr id="10" name="テキスト ボックス 9">
            <a:extLst>
              <a:ext uri="{FF2B5EF4-FFF2-40B4-BE49-F238E27FC236}">
                <a16:creationId xmlns:a16="http://schemas.microsoft.com/office/drawing/2014/main" id="{7DC05927-12A5-C1BB-8880-28235E09D186}"/>
              </a:ext>
            </a:extLst>
          </p:cNvPr>
          <p:cNvSpPr txBox="1"/>
          <p:nvPr/>
        </p:nvSpPr>
        <p:spPr>
          <a:xfrm>
            <a:off x="572293" y="255842"/>
            <a:ext cx="2705228" cy="291618"/>
          </a:xfrm>
          <a:prstGeom prst="rect">
            <a:avLst/>
          </a:prstGeom>
          <a:noFill/>
        </p:spPr>
        <p:txBody>
          <a:bodyPr wrap="none" rtlCol="0">
            <a:spAutoFit/>
          </a:bodyPr>
          <a:lstStyle/>
          <a:p>
            <a:pPr marL="185046" indent="-185046">
              <a:buFont typeface="Wingdings" panose="05000000000000000000" pitchFamily="2" charset="2"/>
              <a:buChar char="n"/>
            </a:pPr>
            <a:r>
              <a:rPr kumimoji="1" lang="ja-JP" altLang="en-US" sz="1295" b="1" dirty="0"/>
              <a:t>ゲートウェイアプリケーション</a:t>
            </a:r>
          </a:p>
        </p:txBody>
      </p:sp>
      <p:sp>
        <p:nvSpPr>
          <p:cNvPr id="11" name="テキスト ボックス 10">
            <a:extLst>
              <a:ext uri="{FF2B5EF4-FFF2-40B4-BE49-F238E27FC236}">
                <a16:creationId xmlns:a16="http://schemas.microsoft.com/office/drawing/2014/main" id="{DD7908D5-997A-FE92-A033-3C4EC36F1827}"/>
              </a:ext>
            </a:extLst>
          </p:cNvPr>
          <p:cNvSpPr txBox="1"/>
          <p:nvPr/>
        </p:nvSpPr>
        <p:spPr>
          <a:xfrm>
            <a:off x="1330502" y="3082733"/>
            <a:ext cx="1544654"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en-US" altLang="ja-JP" sz="863" dirty="0"/>
              <a:t>12G-SDI x16ch </a:t>
            </a:r>
            <a:r>
              <a:rPr kumimoji="1" lang="ja-JP" altLang="en-US" sz="863" dirty="0"/>
              <a:t>→ </a:t>
            </a:r>
            <a:r>
              <a:rPr kumimoji="1" lang="en-US" altLang="ja-JP" sz="863" dirty="0"/>
              <a:t>ST2110</a:t>
            </a:r>
          </a:p>
          <a:p>
            <a:pPr marL="185046" indent="-185046">
              <a:buFont typeface="Arial" panose="020B0604020202020204" pitchFamily="34" charset="0"/>
              <a:buChar char="•"/>
            </a:pPr>
            <a:r>
              <a:rPr kumimoji="1" lang="en-US" altLang="ja-JP" sz="863" dirty="0"/>
              <a:t>ST2110</a:t>
            </a:r>
            <a:r>
              <a:rPr kumimoji="1" lang="ja-JP" altLang="en-US" sz="863" dirty="0"/>
              <a:t> → </a:t>
            </a:r>
            <a:r>
              <a:rPr kumimoji="1" lang="en-US" altLang="ja-JP" sz="863" dirty="0"/>
              <a:t>12G-SDI x16ch</a:t>
            </a:r>
            <a:endParaRPr kumimoji="1" lang="ja-JP" altLang="en-US" sz="863" dirty="0"/>
          </a:p>
        </p:txBody>
      </p:sp>
      <p:sp>
        <p:nvSpPr>
          <p:cNvPr id="12" name="テキスト ボックス 11">
            <a:extLst>
              <a:ext uri="{FF2B5EF4-FFF2-40B4-BE49-F238E27FC236}">
                <a16:creationId xmlns:a16="http://schemas.microsoft.com/office/drawing/2014/main" id="{7E7C2F70-BEE5-241E-533C-40B134B333CD}"/>
              </a:ext>
            </a:extLst>
          </p:cNvPr>
          <p:cNvSpPr txBox="1"/>
          <p:nvPr/>
        </p:nvSpPr>
        <p:spPr>
          <a:xfrm>
            <a:off x="4389661" y="3082732"/>
            <a:ext cx="2047997" cy="490712"/>
          </a:xfrm>
          <a:prstGeom prst="rect">
            <a:avLst/>
          </a:prstGeom>
          <a:noFill/>
          <a:ln>
            <a:solidFill>
              <a:schemeClr val="tx1"/>
            </a:solidFill>
            <a:prstDash val="solid"/>
          </a:ln>
        </p:spPr>
        <p:txBody>
          <a:bodyPr wrap="none" rtlCol="0">
            <a:spAutoFit/>
          </a:bodyPr>
          <a:lstStyle/>
          <a:p>
            <a:r>
              <a:rPr kumimoji="1" lang="ja-JP" altLang="en-US" sz="863" dirty="0"/>
              <a:t>処理能力</a:t>
            </a:r>
            <a:r>
              <a:rPr kumimoji="1" lang="en-US" altLang="ja-JP" sz="863" dirty="0"/>
              <a:t>/ 1 Core</a:t>
            </a:r>
          </a:p>
          <a:p>
            <a:pPr marL="185046" indent="-185046">
              <a:buFont typeface="Arial" panose="020B0604020202020204" pitchFamily="34" charset="0"/>
              <a:buChar char="•"/>
            </a:pPr>
            <a:r>
              <a:rPr kumimoji="1" lang="en-US" altLang="ja-JP" sz="863" dirty="0"/>
              <a:t>FS</a:t>
            </a:r>
            <a:r>
              <a:rPr kumimoji="1" lang="ja-JP" altLang="en-US" sz="863" dirty="0"/>
              <a:t>機能付き</a:t>
            </a:r>
            <a:r>
              <a:rPr kumimoji="1" lang="en-US" altLang="ja-JP" sz="863" dirty="0"/>
              <a:t>12G-SDI x8ch </a:t>
            </a:r>
            <a:r>
              <a:rPr kumimoji="1" lang="ja-JP" altLang="en-US" sz="863" dirty="0"/>
              <a:t>→ </a:t>
            </a:r>
            <a:r>
              <a:rPr kumimoji="1" lang="en-US" altLang="ja-JP" sz="863" dirty="0"/>
              <a:t>ST2110</a:t>
            </a:r>
          </a:p>
          <a:p>
            <a:pPr marL="185046" indent="-185046">
              <a:buFont typeface="Arial" panose="020B0604020202020204" pitchFamily="34" charset="0"/>
              <a:buChar char="•"/>
            </a:pPr>
            <a:r>
              <a:rPr kumimoji="1" lang="en-US" altLang="ja-JP" sz="863" dirty="0"/>
              <a:t>FS</a:t>
            </a:r>
            <a:r>
              <a:rPr kumimoji="1" lang="ja-JP" altLang="en-US" sz="863" dirty="0"/>
              <a:t>機能付き</a:t>
            </a:r>
            <a:r>
              <a:rPr kumimoji="1" lang="en-US" altLang="ja-JP" sz="863" dirty="0"/>
              <a:t>ST2110</a:t>
            </a:r>
            <a:r>
              <a:rPr kumimoji="1" lang="ja-JP" altLang="en-US" sz="863" dirty="0"/>
              <a:t> → </a:t>
            </a:r>
            <a:r>
              <a:rPr kumimoji="1" lang="en-US" altLang="ja-JP" sz="863" dirty="0"/>
              <a:t>12G-SDI x8ch</a:t>
            </a:r>
            <a:endParaRPr kumimoji="1" lang="ja-JP" altLang="en-US" sz="863" dirty="0"/>
          </a:p>
        </p:txBody>
      </p:sp>
      <p:sp>
        <p:nvSpPr>
          <p:cNvPr id="13" name="テキスト ボックス 12">
            <a:extLst>
              <a:ext uri="{FF2B5EF4-FFF2-40B4-BE49-F238E27FC236}">
                <a16:creationId xmlns:a16="http://schemas.microsoft.com/office/drawing/2014/main" id="{683E6287-68D6-B079-06E0-E6D23D64173F}"/>
              </a:ext>
            </a:extLst>
          </p:cNvPr>
          <p:cNvSpPr txBox="1"/>
          <p:nvPr/>
        </p:nvSpPr>
        <p:spPr>
          <a:xfrm>
            <a:off x="1330502" y="6537011"/>
            <a:ext cx="1485343"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en-US" altLang="ja-JP" sz="863" dirty="0"/>
              <a:t>3G-SDI x32ch </a:t>
            </a:r>
            <a:r>
              <a:rPr kumimoji="1" lang="ja-JP" altLang="en-US" sz="863" dirty="0"/>
              <a:t>→ </a:t>
            </a:r>
            <a:r>
              <a:rPr kumimoji="1" lang="en-US" altLang="ja-JP" sz="863" dirty="0"/>
              <a:t>ST2110</a:t>
            </a:r>
          </a:p>
          <a:p>
            <a:pPr marL="185046" indent="-185046">
              <a:buFont typeface="Arial" panose="020B0604020202020204" pitchFamily="34" charset="0"/>
              <a:buChar char="•"/>
            </a:pPr>
            <a:r>
              <a:rPr kumimoji="1" lang="en-US" altLang="ja-JP" sz="863" dirty="0"/>
              <a:t>ST2110</a:t>
            </a:r>
            <a:r>
              <a:rPr kumimoji="1" lang="ja-JP" altLang="en-US" sz="863" dirty="0"/>
              <a:t> → </a:t>
            </a:r>
            <a:r>
              <a:rPr kumimoji="1" lang="en-US" altLang="ja-JP" sz="863" dirty="0"/>
              <a:t>3G-SDI x32ch</a:t>
            </a:r>
            <a:endParaRPr kumimoji="1" lang="ja-JP" altLang="en-US" sz="863" dirty="0"/>
          </a:p>
        </p:txBody>
      </p:sp>
      <p:sp>
        <p:nvSpPr>
          <p:cNvPr id="14" name="テキスト ボックス 13">
            <a:extLst>
              <a:ext uri="{FF2B5EF4-FFF2-40B4-BE49-F238E27FC236}">
                <a16:creationId xmlns:a16="http://schemas.microsoft.com/office/drawing/2014/main" id="{7FDAA6AE-1A31-573E-416C-7014CBA86705}"/>
              </a:ext>
            </a:extLst>
          </p:cNvPr>
          <p:cNvSpPr txBox="1"/>
          <p:nvPr/>
        </p:nvSpPr>
        <p:spPr>
          <a:xfrm>
            <a:off x="4419072" y="6537011"/>
            <a:ext cx="2047997"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en-US" altLang="ja-JP" sz="863" dirty="0"/>
              <a:t>FS</a:t>
            </a:r>
            <a:r>
              <a:rPr kumimoji="1" lang="ja-JP" altLang="en-US" sz="863" dirty="0"/>
              <a:t>機能付き</a:t>
            </a:r>
            <a:r>
              <a:rPr kumimoji="1" lang="en-US" altLang="ja-JP" sz="863" dirty="0"/>
              <a:t>3G-SDI x32ch </a:t>
            </a:r>
            <a:r>
              <a:rPr kumimoji="1" lang="ja-JP" altLang="en-US" sz="863" dirty="0"/>
              <a:t>→ </a:t>
            </a:r>
            <a:r>
              <a:rPr kumimoji="1" lang="en-US" altLang="ja-JP" sz="863" dirty="0"/>
              <a:t>ST2110</a:t>
            </a:r>
          </a:p>
          <a:p>
            <a:pPr marL="185046" indent="-185046">
              <a:buFont typeface="Arial" panose="020B0604020202020204" pitchFamily="34" charset="0"/>
              <a:buChar char="•"/>
            </a:pPr>
            <a:r>
              <a:rPr kumimoji="1" lang="en-US" altLang="ja-JP" sz="863" dirty="0"/>
              <a:t>FS</a:t>
            </a:r>
            <a:r>
              <a:rPr kumimoji="1" lang="ja-JP" altLang="en-US" sz="863" dirty="0"/>
              <a:t>機能付き</a:t>
            </a:r>
            <a:r>
              <a:rPr kumimoji="1" lang="en-US" altLang="ja-JP" sz="863" dirty="0"/>
              <a:t>ST2110</a:t>
            </a:r>
            <a:r>
              <a:rPr kumimoji="1" lang="ja-JP" altLang="en-US" sz="863" dirty="0"/>
              <a:t> → </a:t>
            </a:r>
            <a:r>
              <a:rPr kumimoji="1" lang="en-US" altLang="ja-JP" sz="863" dirty="0"/>
              <a:t>3G-SDI x32ch</a:t>
            </a:r>
            <a:endParaRPr kumimoji="1" lang="ja-JP" altLang="en-US" sz="863" dirty="0"/>
          </a:p>
        </p:txBody>
      </p:sp>
      <p:cxnSp>
        <p:nvCxnSpPr>
          <p:cNvPr id="16" name="直線コネクタ 15">
            <a:extLst>
              <a:ext uri="{FF2B5EF4-FFF2-40B4-BE49-F238E27FC236}">
                <a16:creationId xmlns:a16="http://schemas.microsoft.com/office/drawing/2014/main" id="{2443D605-6C2C-A6FF-E856-8C01D31BAB70}"/>
              </a:ext>
            </a:extLst>
          </p:cNvPr>
          <p:cNvCxnSpPr/>
          <p:nvPr/>
        </p:nvCxnSpPr>
        <p:spPr>
          <a:xfrm>
            <a:off x="572294" y="3932326"/>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8F562AA0-0F1B-4B47-E8D2-B3D14122EC91}"/>
              </a:ext>
            </a:extLst>
          </p:cNvPr>
          <p:cNvCxnSpPr/>
          <p:nvPr/>
        </p:nvCxnSpPr>
        <p:spPr>
          <a:xfrm>
            <a:off x="572294" y="7263236"/>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BD883D23-C770-202E-77B4-2C81F1EF37C5}"/>
              </a:ext>
            </a:extLst>
          </p:cNvPr>
          <p:cNvCxnSpPr>
            <a:cxnSpLocks/>
          </p:cNvCxnSpPr>
          <p:nvPr/>
        </p:nvCxnSpPr>
        <p:spPr>
          <a:xfrm flipV="1">
            <a:off x="3771613" y="657958"/>
            <a:ext cx="0" cy="637734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D9A024A8-4619-561A-5949-20271EE79016}"/>
              </a:ext>
            </a:extLst>
          </p:cNvPr>
          <p:cNvSpPr txBox="1"/>
          <p:nvPr/>
        </p:nvSpPr>
        <p:spPr>
          <a:xfrm>
            <a:off x="572293" y="7491175"/>
            <a:ext cx="2871940" cy="291618"/>
          </a:xfrm>
          <a:prstGeom prst="rect">
            <a:avLst/>
          </a:prstGeom>
          <a:noFill/>
        </p:spPr>
        <p:txBody>
          <a:bodyPr wrap="none" rtlCol="0">
            <a:spAutoFit/>
          </a:bodyPr>
          <a:lstStyle/>
          <a:p>
            <a:pPr marL="185046" indent="-185046">
              <a:buFont typeface="Wingdings" panose="05000000000000000000" pitchFamily="2" charset="2"/>
              <a:buChar char="n"/>
            </a:pPr>
            <a:r>
              <a:rPr kumimoji="1" lang="ja-JP" altLang="en-US" sz="1295" b="1" dirty="0"/>
              <a:t>ネットブリッジアプリケーション</a:t>
            </a:r>
          </a:p>
        </p:txBody>
      </p:sp>
      <p:pic>
        <p:nvPicPr>
          <p:cNvPr id="22" name="図 21">
            <a:extLst>
              <a:ext uri="{FF2B5EF4-FFF2-40B4-BE49-F238E27FC236}">
                <a16:creationId xmlns:a16="http://schemas.microsoft.com/office/drawing/2014/main" id="{23F19550-8378-095A-1CE9-1FE9B7ED7550}"/>
              </a:ext>
            </a:extLst>
          </p:cNvPr>
          <p:cNvPicPr>
            <a:picLocks noChangeAspect="1"/>
          </p:cNvPicPr>
          <p:nvPr/>
        </p:nvPicPr>
        <p:blipFill>
          <a:blip r:embed="rId7"/>
          <a:stretch>
            <a:fillRect/>
          </a:stretch>
        </p:blipFill>
        <p:spPr>
          <a:xfrm>
            <a:off x="5737636" y="276446"/>
            <a:ext cx="1348061" cy="374422"/>
          </a:xfrm>
          <a:prstGeom prst="rect">
            <a:avLst/>
          </a:prstGeom>
        </p:spPr>
      </p:pic>
      <p:sp>
        <p:nvSpPr>
          <p:cNvPr id="23" name="テキスト ボックス 22">
            <a:extLst>
              <a:ext uri="{FF2B5EF4-FFF2-40B4-BE49-F238E27FC236}">
                <a16:creationId xmlns:a16="http://schemas.microsoft.com/office/drawing/2014/main" id="{20653B42-9075-8D22-516A-B3C999E1E53B}"/>
              </a:ext>
            </a:extLst>
          </p:cNvPr>
          <p:cNvSpPr txBox="1"/>
          <p:nvPr/>
        </p:nvSpPr>
        <p:spPr>
          <a:xfrm>
            <a:off x="651936" y="10113328"/>
            <a:ext cx="6489277" cy="396391"/>
          </a:xfrm>
          <a:prstGeom prst="rect">
            <a:avLst/>
          </a:prstGeom>
          <a:noFill/>
          <a:ln>
            <a:solidFill>
              <a:schemeClr val="tx1"/>
            </a:solidFill>
            <a:prstDash val="solid"/>
          </a:ln>
        </p:spPr>
        <p:txBody>
          <a:bodyPr wrap="none" rtlCol="0">
            <a:spAutoFit/>
          </a:bodyPr>
          <a:lstStyle/>
          <a:p>
            <a:pPr>
              <a:spcBef>
                <a:spcPts val="324"/>
              </a:spcBef>
            </a:pPr>
            <a:r>
              <a:rPr kumimoji="1" lang="ja-JP" altLang="en-US" sz="863" dirty="0"/>
              <a:t>ルールの異なる二つのシステム間をオーディオの互換性をシームレスにブリッジングするためチャンネルグルーミング（整理）</a:t>
            </a:r>
            <a:endParaRPr kumimoji="1" lang="en-US" altLang="ja-JP" sz="863" dirty="0"/>
          </a:p>
          <a:p>
            <a:pPr>
              <a:spcBef>
                <a:spcPts val="324"/>
              </a:spcBef>
            </a:pPr>
            <a:r>
              <a:rPr kumimoji="1" lang="ja-JP" altLang="en-US" sz="863" dirty="0"/>
              <a:t>およびシャッフリング処理を提供します。（ビデオとアンシラリーデータはパススルーします。）</a:t>
            </a:r>
            <a:endParaRPr kumimoji="1" lang="en-US" altLang="ja-JP" sz="863" dirty="0"/>
          </a:p>
        </p:txBody>
      </p:sp>
    </p:spTree>
    <p:extLst>
      <p:ext uri="{BB962C8B-B14F-4D97-AF65-F5344CB8AC3E}">
        <p14:creationId xmlns:p14="http://schemas.microsoft.com/office/powerpoint/2010/main" val="251122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18BBA0D-9AF1-5BC5-AC84-2C385F2DB140}"/>
              </a:ext>
            </a:extLst>
          </p:cNvPr>
          <p:cNvPicPr>
            <a:picLocks noChangeAspect="1"/>
          </p:cNvPicPr>
          <p:nvPr/>
        </p:nvPicPr>
        <p:blipFill>
          <a:blip r:embed="rId2"/>
          <a:stretch>
            <a:fillRect/>
          </a:stretch>
        </p:blipFill>
        <p:spPr>
          <a:xfrm>
            <a:off x="572293" y="896887"/>
            <a:ext cx="3073912" cy="1966540"/>
          </a:xfrm>
          <a:prstGeom prst="rect">
            <a:avLst/>
          </a:prstGeom>
        </p:spPr>
      </p:pic>
      <p:pic>
        <p:nvPicPr>
          <p:cNvPr id="5" name="図 4">
            <a:extLst>
              <a:ext uri="{FF2B5EF4-FFF2-40B4-BE49-F238E27FC236}">
                <a16:creationId xmlns:a16="http://schemas.microsoft.com/office/drawing/2014/main" id="{5E3D49A2-8AEB-38A6-7D8E-C02FE833AE23}"/>
              </a:ext>
            </a:extLst>
          </p:cNvPr>
          <p:cNvPicPr>
            <a:picLocks noChangeAspect="1"/>
          </p:cNvPicPr>
          <p:nvPr/>
        </p:nvPicPr>
        <p:blipFill>
          <a:blip r:embed="rId3"/>
          <a:stretch>
            <a:fillRect/>
          </a:stretch>
        </p:blipFill>
        <p:spPr>
          <a:xfrm>
            <a:off x="3913471" y="896887"/>
            <a:ext cx="3065408" cy="1966540"/>
          </a:xfrm>
          <a:prstGeom prst="rect">
            <a:avLst/>
          </a:prstGeom>
        </p:spPr>
      </p:pic>
      <p:pic>
        <p:nvPicPr>
          <p:cNvPr id="6" name="図 5">
            <a:extLst>
              <a:ext uri="{FF2B5EF4-FFF2-40B4-BE49-F238E27FC236}">
                <a16:creationId xmlns:a16="http://schemas.microsoft.com/office/drawing/2014/main" id="{089310B6-6065-BAA0-5F1F-DF69444AC820}"/>
              </a:ext>
            </a:extLst>
          </p:cNvPr>
          <p:cNvPicPr>
            <a:picLocks noChangeAspect="1"/>
          </p:cNvPicPr>
          <p:nvPr/>
        </p:nvPicPr>
        <p:blipFill>
          <a:blip r:embed="rId4"/>
          <a:stretch>
            <a:fillRect/>
          </a:stretch>
        </p:blipFill>
        <p:spPr>
          <a:xfrm>
            <a:off x="572293" y="4362636"/>
            <a:ext cx="3073912" cy="1966540"/>
          </a:xfrm>
          <a:prstGeom prst="rect">
            <a:avLst/>
          </a:prstGeom>
        </p:spPr>
      </p:pic>
      <p:pic>
        <p:nvPicPr>
          <p:cNvPr id="1026" name="Picture 2">
            <a:extLst>
              <a:ext uri="{FF2B5EF4-FFF2-40B4-BE49-F238E27FC236}">
                <a16:creationId xmlns:a16="http://schemas.microsoft.com/office/drawing/2014/main" id="{7C274434-5D8A-5017-F6B6-578395B3E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8791" y="4362636"/>
            <a:ext cx="3198590" cy="196654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78CFEEE4-E2C3-BDDC-0676-685BF1FBCAA3}"/>
              </a:ext>
            </a:extLst>
          </p:cNvPr>
          <p:cNvPicPr>
            <a:picLocks noChangeAspect="1"/>
          </p:cNvPicPr>
          <p:nvPr/>
        </p:nvPicPr>
        <p:blipFill>
          <a:blip r:embed="rId6"/>
          <a:stretch>
            <a:fillRect/>
          </a:stretch>
        </p:blipFill>
        <p:spPr>
          <a:xfrm>
            <a:off x="572293" y="7828385"/>
            <a:ext cx="3073912" cy="1966540"/>
          </a:xfrm>
          <a:prstGeom prst="rect">
            <a:avLst/>
          </a:prstGeom>
        </p:spPr>
      </p:pic>
      <p:pic>
        <p:nvPicPr>
          <p:cNvPr id="8" name="図 7">
            <a:extLst>
              <a:ext uri="{FF2B5EF4-FFF2-40B4-BE49-F238E27FC236}">
                <a16:creationId xmlns:a16="http://schemas.microsoft.com/office/drawing/2014/main" id="{AB2524E1-C525-8108-C85A-4903B4230871}"/>
              </a:ext>
            </a:extLst>
          </p:cNvPr>
          <p:cNvPicPr>
            <a:picLocks noChangeAspect="1"/>
          </p:cNvPicPr>
          <p:nvPr/>
        </p:nvPicPr>
        <p:blipFill>
          <a:blip r:embed="rId7"/>
          <a:stretch>
            <a:fillRect/>
          </a:stretch>
        </p:blipFill>
        <p:spPr>
          <a:xfrm>
            <a:off x="3913470" y="7828385"/>
            <a:ext cx="3198590" cy="1966834"/>
          </a:xfrm>
          <a:prstGeom prst="rect">
            <a:avLst/>
          </a:prstGeom>
        </p:spPr>
      </p:pic>
      <p:sp>
        <p:nvSpPr>
          <p:cNvPr id="10" name="テキスト ボックス 9">
            <a:extLst>
              <a:ext uri="{FF2B5EF4-FFF2-40B4-BE49-F238E27FC236}">
                <a16:creationId xmlns:a16="http://schemas.microsoft.com/office/drawing/2014/main" id="{1337D49A-D9EB-0E4B-A39A-18EDDD0BF057}"/>
              </a:ext>
            </a:extLst>
          </p:cNvPr>
          <p:cNvSpPr txBox="1"/>
          <p:nvPr/>
        </p:nvSpPr>
        <p:spPr>
          <a:xfrm>
            <a:off x="572293" y="255842"/>
            <a:ext cx="3038652" cy="291618"/>
          </a:xfrm>
          <a:prstGeom prst="rect">
            <a:avLst/>
          </a:prstGeom>
          <a:noFill/>
        </p:spPr>
        <p:txBody>
          <a:bodyPr wrap="none" rtlCol="0">
            <a:spAutoFit/>
          </a:bodyPr>
          <a:lstStyle/>
          <a:p>
            <a:pPr marL="185046" indent="-185046">
              <a:buFont typeface="Wingdings" panose="05000000000000000000" pitchFamily="2" charset="2"/>
              <a:buChar char="n"/>
            </a:pPr>
            <a:r>
              <a:rPr kumimoji="1" lang="ja-JP" altLang="en-US" sz="1295" b="1" dirty="0"/>
              <a:t>マルチビューワーアプリケーション</a:t>
            </a:r>
          </a:p>
        </p:txBody>
      </p:sp>
      <p:sp>
        <p:nvSpPr>
          <p:cNvPr id="11" name="テキスト ボックス 10">
            <a:extLst>
              <a:ext uri="{FF2B5EF4-FFF2-40B4-BE49-F238E27FC236}">
                <a16:creationId xmlns:a16="http://schemas.microsoft.com/office/drawing/2014/main" id="{324CB70B-D652-93F0-5EF2-2ED49A11F477}"/>
              </a:ext>
            </a:extLst>
          </p:cNvPr>
          <p:cNvSpPr txBox="1"/>
          <p:nvPr/>
        </p:nvSpPr>
        <p:spPr>
          <a:xfrm>
            <a:off x="1285518" y="3066284"/>
            <a:ext cx="1637628"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3G x64 or 12G x16</a:t>
            </a:r>
          </a:p>
          <a:p>
            <a:pPr marL="185046" indent="-185046">
              <a:buFont typeface="Arial" panose="020B0604020202020204" pitchFamily="34" charset="0"/>
              <a:buChar char="•"/>
            </a:pPr>
            <a:r>
              <a:rPr kumimoji="1" lang="ja-JP" altLang="en-US" sz="863" dirty="0"/>
              <a:t>出力：</a:t>
            </a:r>
            <a:r>
              <a:rPr kumimoji="1" lang="en-US" altLang="ja-JP" sz="863" dirty="0"/>
              <a:t>1080p x8 or UHD x4</a:t>
            </a:r>
            <a:endParaRPr kumimoji="1" lang="ja-JP" altLang="en-US" sz="863" dirty="0"/>
          </a:p>
        </p:txBody>
      </p:sp>
      <p:sp>
        <p:nvSpPr>
          <p:cNvPr id="12" name="テキスト ボックス 11">
            <a:extLst>
              <a:ext uri="{FF2B5EF4-FFF2-40B4-BE49-F238E27FC236}">
                <a16:creationId xmlns:a16="http://schemas.microsoft.com/office/drawing/2014/main" id="{07E150F7-E4FF-8530-639D-A22B1FDA4687}"/>
              </a:ext>
            </a:extLst>
          </p:cNvPr>
          <p:cNvSpPr txBox="1"/>
          <p:nvPr/>
        </p:nvSpPr>
        <p:spPr>
          <a:xfrm>
            <a:off x="4621517" y="3066283"/>
            <a:ext cx="1637628"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12G x24</a:t>
            </a:r>
          </a:p>
          <a:p>
            <a:pPr marL="185046" indent="-185046">
              <a:buFont typeface="Arial" panose="020B0604020202020204" pitchFamily="34" charset="0"/>
              <a:buChar char="•"/>
            </a:pPr>
            <a:r>
              <a:rPr kumimoji="1" lang="ja-JP" altLang="en-US" sz="863" dirty="0"/>
              <a:t>出力：</a:t>
            </a:r>
            <a:r>
              <a:rPr kumimoji="1" lang="en-US" altLang="ja-JP" sz="863" dirty="0"/>
              <a:t>1080p x8 or UHD x4</a:t>
            </a:r>
            <a:endParaRPr kumimoji="1" lang="ja-JP" altLang="en-US" sz="863" dirty="0"/>
          </a:p>
        </p:txBody>
      </p:sp>
      <p:sp>
        <p:nvSpPr>
          <p:cNvPr id="13" name="テキスト ボックス 12">
            <a:extLst>
              <a:ext uri="{FF2B5EF4-FFF2-40B4-BE49-F238E27FC236}">
                <a16:creationId xmlns:a16="http://schemas.microsoft.com/office/drawing/2014/main" id="{30BB9744-3D95-C29E-46BF-3B5AAA3F3AF5}"/>
              </a:ext>
            </a:extLst>
          </p:cNvPr>
          <p:cNvSpPr txBox="1"/>
          <p:nvPr/>
        </p:nvSpPr>
        <p:spPr>
          <a:xfrm>
            <a:off x="924779" y="6580492"/>
            <a:ext cx="2092881"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4K x24 or 8K x12【JPEG-XS】</a:t>
            </a:r>
          </a:p>
          <a:p>
            <a:pPr marL="185046" indent="-185046">
              <a:buFont typeface="Arial" panose="020B0604020202020204" pitchFamily="34" charset="0"/>
              <a:buChar char="•"/>
            </a:pPr>
            <a:r>
              <a:rPr kumimoji="1" lang="ja-JP" altLang="en-US" sz="863" dirty="0"/>
              <a:t>出力：</a:t>
            </a:r>
            <a:r>
              <a:rPr kumimoji="1" lang="en-US" altLang="ja-JP" sz="863" dirty="0"/>
              <a:t>UHD x2 </a:t>
            </a:r>
          </a:p>
        </p:txBody>
      </p:sp>
      <p:sp>
        <p:nvSpPr>
          <p:cNvPr id="14" name="テキスト ボックス 13">
            <a:extLst>
              <a:ext uri="{FF2B5EF4-FFF2-40B4-BE49-F238E27FC236}">
                <a16:creationId xmlns:a16="http://schemas.microsoft.com/office/drawing/2014/main" id="{0C704523-B316-BDB4-E4AC-36631A49F7AA}"/>
              </a:ext>
            </a:extLst>
          </p:cNvPr>
          <p:cNvSpPr txBox="1"/>
          <p:nvPr/>
        </p:nvSpPr>
        <p:spPr>
          <a:xfrm>
            <a:off x="4861145" y="6580491"/>
            <a:ext cx="1156727"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3G x64</a:t>
            </a:r>
          </a:p>
          <a:p>
            <a:pPr marL="185046" indent="-185046">
              <a:buFont typeface="Arial" panose="020B0604020202020204" pitchFamily="34" charset="0"/>
              <a:buChar char="•"/>
            </a:pPr>
            <a:r>
              <a:rPr kumimoji="1" lang="ja-JP" altLang="en-US" sz="863" dirty="0"/>
              <a:t>出力：</a:t>
            </a:r>
            <a:r>
              <a:rPr kumimoji="1" lang="en-US" altLang="ja-JP" sz="863" dirty="0"/>
              <a:t>1080p x8 </a:t>
            </a:r>
            <a:endParaRPr kumimoji="1" lang="ja-JP" altLang="en-US" sz="863" dirty="0"/>
          </a:p>
        </p:txBody>
      </p:sp>
      <p:sp>
        <p:nvSpPr>
          <p:cNvPr id="15" name="テキスト ボックス 14">
            <a:extLst>
              <a:ext uri="{FF2B5EF4-FFF2-40B4-BE49-F238E27FC236}">
                <a16:creationId xmlns:a16="http://schemas.microsoft.com/office/drawing/2014/main" id="{08AF07AA-F6E1-5EFF-46B4-5576FF1504D6}"/>
              </a:ext>
            </a:extLst>
          </p:cNvPr>
          <p:cNvSpPr txBox="1"/>
          <p:nvPr/>
        </p:nvSpPr>
        <p:spPr>
          <a:xfrm>
            <a:off x="1148834" y="10046243"/>
            <a:ext cx="1684115"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SD, HD, 3G, 12G x32</a:t>
            </a:r>
          </a:p>
          <a:p>
            <a:pPr marL="185046" indent="-185046">
              <a:buFont typeface="Arial" panose="020B0604020202020204" pitchFamily="34" charset="0"/>
              <a:buChar char="•"/>
            </a:pPr>
            <a:r>
              <a:rPr kumimoji="1" lang="ja-JP" altLang="en-US" sz="863" dirty="0"/>
              <a:t>出力：</a:t>
            </a:r>
            <a:r>
              <a:rPr kumimoji="1" lang="en-US" altLang="ja-JP" sz="863" dirty="0"/>
              <a:t>1080p x8 or UHD x4 </a:t>
            </a:r>
          </a:p>
        </p:txBody>
      </p:sp>
      <p:sp>
        <p:nvSpPr>
          <p:cNvPr id="16" name="テキスト ボックス 15">
            <a:extLst>
              <a:ext uri="{FF2B5EF4-FFF2-40B4-BE49-F238E27FC236}">
                <a16:creationId xmlns:a16="http://schemas.microsoft.com/office/drawing/2014/main" id="{E5C89A7A-EE60-EEDF-7524-1B78BDB3E6AB}"/>
              </a:ext>
            </a:extLst>
          </p:cNvPr>
          <p:cNvSpPr txBox="1"/>
          <p:nvPr/>
        </p:nvSpPr>
        <p:spPr>
          <a:xfrm>
            <a:off x="4821392" y="10046243"/>
            <a:ext cx="1371529"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JPEG2000 x32</a:t>
            </a:r>
          </a:p>
          <a:p>
            <a:pPr marL="185046" indent="-185046">
              <a:buFont typeface="Arial" panose="020B0604020202020204" pitchFamily="34" charset="0"/>
              <a:buChar char="•"/>
            </a:pPr>
            <a:r>
              <a:rPr kumimoji="1" lang="ja-JP" altLang="en-US" sz="863" dirty="0"/>
              <a:t>出力：</a:t>
            </a:r>
            <a:r>
              <a:rPr kumimoji="1" lang="en-US" altLang="ja-JP" sz="863" dirty="0"/>
              <a:t>1080p x2</a:t>
            </a:r>
          </a:p>
        </p:txBody>
      </p:sp>
      <p:cxnSp>
        <p:nvCxnSpPr>
          <p:cNvPr id="17" name="直線コネクタ 16">
            <a:extLst>
              <a:ext uri="{FF2B5EF4-FFF2-40B4-BE49-F238E27FC236}">
                <a16:creationId xmlns:a16="http://schemas.microsoft.com/office/drawing/2014/main" id="{646341DA-A25A-F3C0-C74B-6CFC34EED3E5}"/>
              </a:ext>
            </a:extLst>
          </p:cNvPr>
          <p:cNvCxnSpPr/>
          <p:nvPr/>
        </p:nvCxnSpPr>
        <p:spPr>
          <a:xfrm>
            <a:off x="572294" y="3932326"/>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1F51DF3C-A0FB-FD48-D63D-79D1B0F1A6C1}"/>
              </a:ext>
            </a:extLst>
          </p:cNvPr>
          <p:cNvCxnSpPr/>
          <p:nvPr/>
        </p:nvCxnSpPr>
        <p:spPr>
          <a:xfrm>
            <a:off x="572294" y="7460624"/>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A604EE37-47DF-85D4-28A8-E4ED149EDC6D}"/>
              </a:ext>
            </a:extLst>
          </p:cNvPr>
          <p:cNvCxnSpPr>
            <a:cxnSpLocks/>
          </p:cNvCxnSpPr>
          <p:nvPr/>
        </p:nvCxnSpPr>
        <p:spPr>
          <a:xfrm flipH="1" flipV="1">
            <a:off x="3771612" y="657957"/>
            <a:ext cx="17179" cy="9721325"/>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2" name="図 21">
            <a:extLst>
              <a:ext uri="{FF2B5EF4-FFF2-40B4-BE49-F238E27FC236}">
                <a16:creationId xmlns:a16="http://schemas.microsoft.com/office/drawing/2014/main" id="{D5F45493-CBBC-D278-9761-5085948463AC}"/>
              </a:ext>
            </a:extLst>
          </p:cNvPr>
          <p:cNvPicPr>
            <a:picLocks noChangeAspect="1"/>
          </p:cNvPicPr>
          <p:nvPr/>
        </p:nvPicPr>
        <p:blipFill>
          <a:blip r:embed="rId8"/>
          <a:stretch>
            <a:fillRect/>
          </a:stretch>
        </p:blipFill>
        <p:spPr>
          <a:xfrm>
            <a:off x="5737636" y="276446"/>
            <a:ext cx="1348061" cy="374422"/>
          </a:xfrm>
          <a:prstGeom prst="rect">
            <a:avLst/>
          </a:prstGeom>
        </p:spPr>
      </p:pic>
    </p:spTree>
    <p:extLst>
      <p:ext uri="{BB962C8B-B14F-4D97-AF65-F5344CB8AC3E}">
        <p14:creationId xmlns:p14="http://schemas.microsoft.com/office/powerpoint/2010/main" val="84151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426EFE-3DAC-07E3-3385-0A127AD022B7}"/>
              </a:ext>
            </a:extLst>
          </p:cNvPr>
          <p:cNvPicPr>
            <a:picLocks noChangeAspect="1"/>
          </p:cNvPicPr>
          <p:nvPr/>
        </p:nvPicPr>
        <p:blipFill>
          <a:blip r:embed="rId2"/>
          <a:stretch>
            <a:fillRect/>
          </a:stretch>
        </p:blipFill>
        <p:spPr>
          <a:xfrm>
            <a:off x="572292" y="969493"/>
            <a:ext cx="3073912" cy="1966540"/>
          </a:xfrm>
          <a:prstGeom prst="rect">
            <a:avLst/>
          </a:prstGeom>
        </p:spPr>
      </p:pic>
      <p:pic>
        <p:nvPicPr>
          <p:cNvPr id="5" name="図 4">
            <a:extLst>
              <a:ext uri="{FF2B5EF4-FFF2-40B4-BE49-F238E27FC236}">
                <a16:creationId xmlns:a16="http://schemas.microsoft.com/office/drawing/2014/main" id="{ACD041D0-3BCD-544D-4464-54D4D0FA18E6}"/>
              </a:ext>
            </a:extLst>
          </p:cNvPr>
          <p:cNvPicPr>
            <a:picLocks noChangeAspect="1"/>
          </p:cNvPicPr>
          <p:nvPr/>
        </p:nvPicPr>
        <p:blipFill>
          <a:blip r:embed="rId3"/>
          <a:stretch>
            <a:fillRect/>
          </a:stretch>
        </p:blipFill>
        <p:spPr>
          <a:xfrm>
            <a:off x="3913472" y="1224603"/>
            <a:ext cx="3289420" cy="1450613"/>
          </a:xfrm>
          <a:prstGeom prst="rect">
            <a:avLst/>
          </a:prstGeom>
        </p:spPr>
      </p:pic>
      <p:pic>
        <p:nvPicPr>
          <p:cNvPr id="6" name="図 5">
            <a:extLst>
              <a:ext uri="{FF2B5EF4-FFF2-40B4-BE49-F238E27FC236}">
                <a16:creationId xmlns:a16="http://schemas.microsoft.com/office/drawing/2014/main" id="{332CB736-900F-3846-508F-D08D35E18F6C}"/>
              </a:ext>
            </a:extLst>
          </p:cNvPr>
          <p:cNvPicPr>
            <a:picLocks noChangeAspect="1"/>
          </p:cNvPicPr>
          <p:nvPr/>
        </p:nvPicPr>
        <p:blipFill>
          <a:blip r:embed="rId4"/>
          <a:stretch>
            <a:fillRect/>
          </a:stretch>
        </p:blipFill>
        <p:spPr>
          <a:xfrm>
            <a:off x="572292" y="4102194"/>
            <a:ext cx="3073912" cy="1966540"/>
          </a:xfrm>
          <a:prstGeom prst="rect">
            <a:avLst/>
          </a:prstGeom>
        </p:spPr>
      </p:pic>
      <p:pic>
        <p:nvPicPr>
          <p:cNvPr id="2050" name="Picture 2">
            <a:extLst>
              <a:ext uri="{FF2B5EF4-FFF2-40B4-BE49-F238E27FC236}">
                <a16:creationId xmlns:a16="http://schemas.microsoft.com/office/drawing/2014/main" id="{296BFE3A-3DE5-9FFF-4EEB-82D7534AC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472" y="4298907"/>
            <a:ext cx="3567377" cy="157311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47EA156-6D12-EBD8-325A-C94110015670}"/>
              </a:ext>
            </a:extLst>
          </p:cNvPr>
          <p:cNvSpPr txBox="1"/>
          <p:nvPr/>
        </p:nvSpPr>
        <p:spPr>
          <a:xfrm>
            <a:off x="228049" y="7163031"/>
            <a:ext cx="2499402" cy="3280898"/>
          </a:xfrm>
          <a:prstGeom prst="rect">
            <a:avLst/>
          </a:prstGeom>
          <a:noFill/>
        </p:spPr>
        <p:txBody>
          <a:bodyPr wrap="none" rtlCol="0">
            <a:spAutoFit/>
          </a:bodyPr>
          <a:lstStyle/>
          <a:p>
            <a:pPr marL="185046" indent="-185046">
              <a:buFont typeface="Wingdings" panose="05000000000000000000" pitchFamily="2" charset="2"/>
              <a:buChar char="n"/>
            </a:pPr>
            <a:r>
              <a:rPr lang="ja-JP" altLang="en-US" sz="1295" b="1" dirty="0"/>
              <a:t>仕様</a:t>
            </a:r>
          </a:p>
          <a:p>
            <a:pPr marL="185046" indent="-185046">
              <a:buFont typeface="Arial" panose="020B0604020202020204" pitchFamily="34" charset="0"/>
              <a:buChar char="•"/>
            </a:pPr>
            <a:r>
              <a:rPr lang="ja-JP" altLang="en-US" sz="1079" dirty="0"/>
              <a:t>入力</a:t>
            </a:r>
          </a:p>
          <a:p>
            <a:r>
              <a:rPr lang="ja-JP" altLang="en-US" sz="1079" dirty="0"/>
              <a:t>入力数：</a:t>
            </a:r>
            <a:r>
              <a:rPr lang="en-US" altLang="ja-JP" sz="1079" dirty="0"/>
              <a:t>64</a:t>
            </a:r>
          </a:p>
          <a:p>
            <a:r>
              <a:rPr lang="ja-JP" altLang="en-US" sz="1079" dirty="0"/>
              <a:t>コネクタタイプ：</a:t>
            </a:r>
            <a:r>
              <a:rPr lang="en-US" altLang="ja-JP" sz="1079" dirty="0"/>
              <a:t>HD–BNC</a:t>
            </a:r>
          </a:p>
          <a:p>
            <a:r>
              <a:rPr lang="ja-JP" altLang="en-US" sz="1079" dirty="0"/>
              <a:t>インピーダンス：</a:t>
            </a:r>
            <a:r>
              <a:rPr lang="en-US" altLang="ja-JP" sz="1079" dirty="0"/>
              <a:t>75Ω</a:t>
            </a:r>
          </a:p>
          <a:p>
            <a:r>
              <a:rPr lang="ja-JP" altLang="en-US" sz="1079" dirty="0"/>
              <a:t>信号レベル：</a:t>
            </a:r>
            <a:r>
              <a:rPr lang="en-US" altLang="ja-JP" sz="1079" dirty="0"/>
              <a:t>800mV ±10%</a:t>
            </a:r>
          </a:p>
          <a:p>
            <a:endParaRPr lang="en-US" altLang="ja-JP" sz="1079" dirty="0"/>
          </a:p>
          <a:p>
            <a:pPr marL="185046" indent="-185046">
              <a:buFont typeface="Arial" panose="020B0604020202020204" pitchFamily="34" charset="0"/>
              <a:buChar char="•"/>
            </a:pPr>
            <a:r>
              <a:rPr lang="ja-JP" altLang="en-US" sz="1079" dirty="0"/>
              <a:t>出力</a:t>
            </a:r>
          </a:p>
          <a:p>
            <a:r>
              <a:rPr lang="ja-JP" altLang="en-US" sz="1079" dirty="0"/>
              <a:t>出力数：</a:t>
            </a:r>
            <a:r>
              <a:rPr lang="en-US" altLang="ja-JP" sz="1079" dirty="0"/>
              <a:t>64</a:t>
            </a:r>
          </a:p>
          <a:p>
            <a:r>
              <a:rPr lang="ja-JP" altLang="en-US" sz="1079" dirty="0"/>
              <a:t>コネクタタイプ：</a:t>
            </a:r>
            <a:r>
              <a:rPr lang="en-US" altLang="ja-JP" sz="1079" dirty="0"/>
              <a:t>HD–BNC</a:t>
            </a:r>
          </a:p>
          <a:p>
            <a:r>
              <a:rPr lang="ja-JP" altLang="en-US" sz="1079" dirty="0"/>
              <a:t>インピーダンス：</a:t>
            </a:r>
            <a:r>
              <a:rPr lang="en-US" altLang="ja-JP" sz="1079" dirty="0"/>
              <a:t>75Ω</a:t>
            </a:r>
          </a:p>
          <a:p>
            <a:r>
              <a:rPr lang="ja-JP" altLang="en-US" sz="1079" dirty="0"/>
              <a:t>信号レベル：</a:t>
            </a:r>
            <a:r>
              <a:rPr lang="en-US" altLang="ja-JP" sz="1079" dirty="0"/>
              <a:t>800mV ±10%</a:t>
            </a:r>
          </a:p>
          <a:p>
            <a:endParaRPr lang="en-US" altLang="ja-JP" sz="1079" dirty="0"/>
          </a:p>
          <a:p>
            <a:pPr marL="185046" indent="-185046">
              <a:buFont typeface="Arial" panose="020B0604020202020204" pitchFamily="34" charset="0"/>
              <a:buChar char="•"/>
            </a:pPr>
            <a:r>
              <a:rPr lang="en-US" altLang="ja-JP" sz="1079" dirty="0"/>
              <a:t>QSFP</a:t>
            </a:r>
            <a:r>
              <a:rPr lang="ja-JP" altLang="en-US" sz="1079" dirty="0"/>
              <a:t>／</a:t>
            </a:r>
            <a:r>
              <a:rPr lang="en-US" altLang="ja-JP" sz="1079" dirty="0"/>
              <a:t>SFP</a:t>
            </a:r>
          </a:p>
          <a:p>
            <a:r>
              <a:rPr lang="ja-JP" altLang="en-US" sz="1079" dirty="0"/>
              <a:t>コネクタ：</a:t>
            </a:r>
            <a:r>
              <a:rPr lang="en-US" altLang="ja-JP" sz="1079" dirty="0"/>
              <a:t>4×QSFP–DD</a:t>
            </a:r>
            <a:r>
              <a:rPr lang="ja-JP" altLang="en-US" sz="1079" dirty="0"/>
              <a:t>、</a:t>
            </a:r>
            <a:r>
              <a:rPr lang="en-US" altLang="ja-JP" sz="1079" dirty="0"/>
              <a:t>4×QSFP28</a:t>
            </a:r>
          </a:p>
          <a:p>
            <a:r>
              <a:rPr lang="ja-JP" altLang="en-US" sz="1079" dirty="0"/>
              <a:t>電圧：</a:t>
            </a:r>
            <a:r>
              <a:rPr lang="en-US" altLang="ja-JP" sz="1079" dirty="0"/>
              <a:t>3.3V</a:t>
            </a:r>
          </a:p>
          <a:p>
            <a:r>
              <a:rPr lang="ja-JP" altLang="en-US" sz="1079" dirty="0"/>
              <a:t>消費電力：</a:t>
            </a:r>
            <a:r>
              <a:rPr lang="en-US" altLang="ja-JP" sz="1079" dirty="0"/>
              <a:t>QSFP–DD</a:t>
            </a:r>
            <a:r>
              <a:rPr lang="ja-JP" altLang="en-US" sz="1079" dirty="0"/>
              <a:t>あたり最大</a:t>
            </a:r>
            <a:r>
              <a:rPr lang="en-US" altLang="ja-JP" sz="1079" dirty="0"/>
              <a:t>6.5W</a:t>
            </a:r>
          </a:p>
          <a:p>
            <a:r>
              <a:rPr lang="ja-JP" altLang="en-US" sz="1079" dirty="0"/>
              <a:t>　　　　　</a:t>
            </a:r>
            <a:r>
              <a:rPr lang="en-US" altLang="ja-JP" sz="1079" dirty="0"/>
              <a:t>QSFP28</a:t>
            </a:r>
            <a:r>
              <a:rPr lang="ja-JP" altLang="en-US" sz="1079" dirty="0"/>
              <a:t>あたり最大</a:t>
            </a:r>
            <a:r>
              <a:rPr lang="en-US" altLang="ja-JP" sz="1079" dirty="0"/>
              <a:t>3.5W</a:t>
            </a:r>
          </a:p>
          <a:p>
            <a:r>
              <a:rPr lang="en-US" altLang="ja-JP" sz="1079" dirty="0"/>
              <a:t>SFP</a:t>
            </a:r>
            <a:r>
              <a:rPr lang="ja-JP" altLang="en-US" sz="1079" dirty="0"/>
              <a:t>数：</a:t>
            </a:r>
            <a:r>
              <a:rPr lang="en-US" altLang="ja-JP" sz="1079" dirty="0"/>
              <a:t>2</a:t>
            </a:r>
          </a:p>
        </p:txBody>
      </p:sp>
      <p:sp>
        <p:nvSpPr>
          <p:cNvPr id="8" name="テキスト ボックス 7">
            <a:extLst>
              <a:ext uri="{FF2B5EF4-FFF2-40B4-BE49-F238E27FC236}">
                <a16:creationId xmlns:a16="http://schemas.microsoft.com/office/drawing/2014/main" id="{9EDA44D6-CBEB-1B2C-8718-6407B1EF46B9}"/>
              </a:ext>
            </a:extLst>
          </p:cNvPr>
          <p:cNvSpPr txBox="1"/>
          <p:nvPr/>
        </p:nvSpPr>
        <p:spPr>
          <a:xfrm>
            <a:off x="572293" y="255842"/>
            <a:ext cx="2032864" cy="291618"/>
          </a:xfrm>
          <a:prstGeom prst="rect">
            <a:avLst/>
          </a:prstGeom>
          <a:noFill/>
        </p:spPr>
        <p:txBody>
          <a:bodyPr wrap="none" rtlCol="0">
            <a:spAutoFit/>
          </a:bodyPr>
          <a:lstStyle/>
          <a:p>
            <a:pPr marL="185046" indent="-185046">
              <a:buFont typeface="Wingdings" panose="05000000000000000000" pitchFamily="2" charset="2"/>
              <a:buChar char="n"/>
            </a:pPr>
            <a:r>
              <a:rPr kumimoji="1" lang="en-US" altLang="ja-JP" sz="1295" b="1" dirty="0"/>
              <a:t>UDX</a:t>
            </a:r>
            <a:r>
              <a:rPr kumimoji="1" lang="ja-JP" altLang="en-US" sz="1295" b="1" dirty="0"/>
              <a:t>アプリケーション</a:t>
            </a:r>
          </a:p>
        </p:txBody>
      </p:sp>
      <p:sp>
        <p:nvSpPr>
          <p:cNvPr id="9" name="テキスト ボックス 8">
            <a:extLst>
              <a:ext uri="{FF2B5EF4-FFF2-40B4-BE49-F238E27FC236}">
                <a16:creationId xmlns:a16="http://schemas.microsoft.com/office/drawing/2014/main" id="{D0FB4292-1F7E-BCD5-7585-BCEC142AFDFB}"/>
              </a:ext>
            </a:extLst>
          </p:cNvPr>
          <p:cNvSpPr txBox="1"/>
          <p:nvPr/>
        </p:nvSpPr>
        <p:spPr>
          <a:xfrm>
            <a:off x="2613146" y="7363470"/>
            <a:ext cx="2893741" cy="2915542"/>
          </a:xfrm>
          <a:prstGeom prst="rect">
            <a:avLst/>
          </a:prstGeom>
          <a:noFill/>
        </p:spPr>
        <p:txBody>
          <a:bodyPr wrap="none" rtlCol="0">
            <a:spAutoFit/>
          </a:bodyPr>
          <a:lstStyle/>
          <a:p>
            <a:pPr marL="185046" indent="-185046">
              <a:buFont typeface="Arial" panose="020B0604020202020204" pitchFamily="34" charset="0"/>
              <a:buChar char="•"/>
            </a:pPr>
            <a:r>
              <a:rPr lang="ja-JP" altLang="en-US" sz="1079" dirty="0"/>
              <a:t>ゲンロック入力</a:t>
            </a:r>
          </a:p>
          <a:p>
            <a:r>
              <a:rPr lang="ja-JP" altLang="en-US" sz="1079" dirty="0"/>
              <a:t>種類：</a:t>
            </a:r>
            <a:r>
              <a:rPr lang="en-US" altLang="ja-JP" sz="1079" dirty="0"/>
              <a:t>NTSC</a:t>
            </a:r>
            <a:r>
              <a:rPr lang="ja-JP" altLang="en-US" sz="1079" dirty="0"/>
              <a:t>／</a:t>
            </a:r>
            <a:r>
              <a:rPr lang="en-US" altLang="ja-JP" sz="1079" dirty="0"/>
              <a:t>PAL</a:t>
            </a:r>
            <a:r>
              <a:rPr lang="ja-JP" altLang="en-US" sz="1079" dirty="0"/>
              <a:t>カラーブラック</a:t>
            </a:r>
          </a:p>
          <a:p>
            <a:r>
              <a:rPr lang="ja-JP" altLang="en-US" sz="1079" dirty="0"/>
              <a:t>レベル：</a:t>
            </a:r>
            <a:r>
              <a:rPr lang="en-US" altLang="ja-JP" sz="1079" dirty="0"/>
              <a:t>1V p–p</a:t>
            </a:r>
            <a:r>
              <a:rPr lang="ja-JP" altLang="en-US" sz="1079" dirty="0"/>
              <a:t>（標準値）</a:t>
            </a:r>
          </a:p>
          <a:p>
            <a:r>
              <a:rPr lang="ja-JP" altLang="en-US" sz="1079" dirty="0"/>
              <a:t>コネクタ：</a:t>
            </a:r>
            <a:r>
              <a:rPr lang="en-US" altLang="ja-JP" sz="1079" dirty="0"/>
              <a:t>PREFEX–FR Genlock</a:t>
            </a:r>
            <a:r>
              <a:rPr lang="ja-JP" altLang="en-US" sz="1079" dirty="0"/>
              <a:t>、入力</a:t>
            </a:r>
            <a:r>
              <a:rPr lang="en-US" altLang="ja-JP" sz="1079" dirty="0"/>
              <a:t>BNC</a:t>
            </a:r>
          </a:p>
          <a:p>
            <a:endParaRPr lang="en-US" altLang="ja-JP" sz="1079" dirty="0"/>
          </a:p>
          <a:p>
            <a:pPr marL="185046" indent="-185046">
              <a:buFont typeface="Arial" panose="020B0604020202020204" pitchFamily="34" charset="0"/>
              <a:buChar char="•"/>
            </a:pPr>
            <a:r>
              <a:rPr lang="ja-JP" altLang="en-US" sz="1079" dirty="0"/>
              <a:t>管理制御</a:t>
            </a:r>
            <a:endParaRPr lang="en-US" altLang="ja-JP" sz="1079" dirty="0"/>
          </a:p>
          <a:p>
            <a:r>
              <a:rPr lang="ja-JP" altLang="en-US" sz="1079" dirty="0"/>
              <a:t>コネクタ数：</a:t>
            </a:r>
            <a:r>
              <a:rPr lang="en-US" altLang="ja-JP" sz="1079" dirty="0"/>
              <a:t>4</a:t>
            </a:r>
          </a:p>
          <a:p>
            <a:r>
              <a:rPr lang="ja-JP" altLang="en-US" sz="1079" dirty="0"/>
              <a:t>コネクタタイプ：</a:t>
            </a:r>
            <a:r>
              <a:rPr lang="en-US" altLang="ja-JP" sz="1079" dirty="0"/>
              <a:t>RJ–45</a:t>
            </a:r>
          </a:p>
          <a:p>
            <a:endParaRPr lang="en-US" altLang="ja-JP" sz="1079" dirty="0"/>
          </a:p>
          <a:p>
            <a:pPr marL="185046" indent="-185046">
              <a:buFont typeface="Arial" panose="020B0604020202020204" pitchFamily="34" charset="0"/>
              <a:buChar char="•"/>
            </a:pPr>
            <a:r>
              <a:rPr lang="ja-JP" altLang="en-US" sz="1079" dirty="0"/>
              <a:t>環境条件</a:t>
            </a:r>
            <a:endParaRPr lang="en-US" altLang="ja-JP" sz="1079" dirty="0"/>
          </a:p>
          <a:p>
            <a:r>
              <a:rPr lang="ja-JP" altLang="en-US" sz="1079" dirty="0"/>
              <a:t>動作温度：</a:t>
            </a:r>
            <a:r>
              <a:rPr lang="en-US" altLang="ja-JP" sz="1079" dirty="0"/>
              <a:t>0</a:t>
            </a:r>
            <a:r>
              <a:rPr lang="ja-JP" altLang="en-US" sz="1079" dirty="0"/>
              <a:t>～</a:t>
            </a:r>
            <a:r>
              <a:rPr lang="en-US" altLang="ja-JP" sz="1079" dirty="0"/>
              <a:t>25°C</a:t>
            </a:r>
          </a:p>
          <a:p>
            <a:r>
              <a:rPr lang="ja-JP" altLang="en-US" sz="1079" dirty="0"/>
              <a:t>冷却方式：前面および背面ファンを搭載</a:t>
            </a:r>
            <a:endParaRPr lang="en-US" altLang="ja-JP" sz="1079" dirty="0"/>
          </a:p>
          <a:p>
            <a:r>
              <a:rPr lang="ja-JP" altLang="en-US" sz="1079" dirty="0"/>
              <a:t>（前面から側面へ排気）</a:t>
            </a:r>
          </a:p>
          <a:p>
            <a:endParaRPr lang="en-US" altLang="ja-JP" sz="1079" dirty="0"/>
          </a:p>
          <a:p>
            <a:pPr marL="185046" indent="-185046">
              <a:buFont typeface="Arial" panose="020B0604020202020204" pitchFamily="34" charset="0"/>
              <a:buChar char="•"/>
            </a:pPr>
            <a:r>
              <a:rPr lang="ja-JP" altLang="en-US" sz="1079" dirty="0"/>
              <a:t>物理仕様</a:t>
            </a:r>
            <a:endParaRPr lang="en-US" altLang="ja-JP" sz="1079" dirty="0"/>
          </a:p>
          <a:p>
            <a:r>
              <a:rPr lang="ja-JP" altLang="en-US" sz="1079" dirty="0"/>
              <a:t>フォームファクタ：</a:t>
            </a:r>
            <a:r>
              <a:rPr lang="en-US" altLang="ja-JP" sz="1079" dirty="0"/>
              <a:t>1RU</a:t>
            </a:r>
          </a:p>
          <a:p>
            <a:r>
              <a:rPr lang="ja-JP" altLang="en-US" sz="1079" dirty="0"/>
              <a:t>寸法：高さ</a:t>
            </a:r>
            <a:r>
              <a:rPr lang="en-US" altLang="ja-JP" sz="1079" dirty="0"/>
              <a:t>45mm×</a:t>
            </a:r>
            <a:r>
              <a:rPr lang="ja-JP" altLang="en-US" sz="1079" dirty="0"/>
              <a:t>幅</a:t>
            </a:r>
            <a:r>
              <a:rPr lang="en-US" altLang="ja-JP" sz="1079" dirty="0"/>
              <a:t>483mm×</a:t>
            </a:r>
            <a:r>
              <a:rPr lang="ja-JP" altLang="en-US" sz="1079" dirty="0"/>
              <a:t>奥行</a:t>
            </a:r>
            <a:r>
              <a:rPr lang="en-US" altLang="ja-JP" sz="1079" dirty="0"/>
              <a:t>648 mm</a:t>
            </a:r>
            <a:endParaRPr lang="ja-JP" altLang="en-US" sz="1079" dirty="0"/>
          </a:p>
        </p:txBody>
      </p:sp>
      <p:sp>
        <p:nvSpPr>
          <p:cNvPr id="10" name="テキスト ボックス 9">
            <a:extLst>
              <a:ext uri="{FF2B5EF4-FFF2-40B4-BE49-F238E27FC236}">
                <a16:creationId xmlns:a16="http://schemas.microsoft.com/office/drawing/2014/main" id="{5F4C0AB9-1673-CBD1-D242-920FA3C848A3}"/>
              </a:ext>
            </a:extLst>
          </p:cNvPr>
          <p:cNvSpPr txBox="1"/>
          <p:nvPr/>
        </p:nvSpPr>
        <p:spPr>
          <a:xfrm>
            <a:off x="5401242" y="7357815"/>
            <a:ext cx="2060179" cy="2749471"/>
          </a:xfrm>
          <a:prstGeom prst="rect">
            <a:avLst/>
          </a:prstGeom>
          <a:noFill/>
        </p:spPr>
        <p:txBody>
          <a:bodyPr wrap="none" rtlCol="0">
            <a:spAutoFit/>
          </a:bodyPr>
          <a:lstStyle/>
          <a:p>
            <a:pPr marL="185046" indent="-185046">
              <a:buFont typeface="Arial" panose="020B0604020202020204" pitchFamily="34" charset="0"/>
              <a:buChar char="•"/>
            </a:pPr>
            <a:r>
              <a:rPr lang="ja-JP" altLang="en-US" sz="1079" dirty="0"/>
              <a:t>電源</a:t>
            </a:r>
          </a:p>
          <a:p>
            <a:r>
              <a:rPr lang="ja-JP" altLang="en-US" sz="1079" dirty="0"/>
              <a:t>電源ユニット数：</a:t>
            </a:r>
            <a:r>
              <a:rPr lang="en-US" altLang="ja-JP" sz="1079" dirty="0"/>
              <a:t>2</a:t>
            </a:r>
          </a:p>
          <a:p>
            <a:r>
              <a:rPr lang="ja-JP" altLang="en-US" sz="1079" dirty="0"/>
              <a:t>入力電圧：</a:t>
            </a:r>
            <a:r>
              <a:rPr lang="en-US" altLang="ja-JP" sz="1079" dirty="0"/>
              <a:t>90</a:t>
            </a:r>
            <a:r>
              <a:rPr lang="ja-JP" altLang="en-US" sz="1079" dirty="0"/>
              <a:t>～</a:t>
            </a:r>
            <a:r>
              <a:rPr lang="en-US" altLang="ja-JP" sz="1079" dirty="0"/>
              <a:t>240V AC</a:t>
            </a:r>
          </a:p>
          <a:p>
            <a:r>
              <a:rPr lang="ja-JP" altLang="en-US" sz="1079" dirty="0"/>
              <a:t>（自動切替）、</a:t>
            </a:r>
            <a:r>
              <a:rPr lang="en-US" altLang="ja-JP" sz="1079" dirty="0"/>
              <a:t>50</a:t>
            </a:r>
            <a:r>
              <a:rPr lang="ja-JP" altLang="en-US" sz="1079" dirty="0"/>
              <a:t>／</a:t>
            </a:r>
            <a:r>
              <a:rPr lang="en-US" altLang="ja-JP" sz="1079" dirty="0"/>
              <a:t>60Hz</a:t>
            </a:r>
          </a:p>
          <a:p>
            <a:r>
              <a:rPr lang="ja-JP" altLang="en-US" sz="1079" dirty="0"/>
              <a:t>最大動作電流：</a:t>
            </a:r>
            <a:r>
              <a:rPr lang="en-US" altLang="ja-JP" sz="1079" dirty="0"/>
              <a:t>220V AC</a:t>
            </a:r>
            <a:r>
              <a:rPr lang="ja-JP" altLang="en-US" sz="1079" dirty="0"/>
              <a:t>時 </a:t>
            </a:r>
            <a:r>
              <a:rPr lang="en-US" altLang="ja-JP" sz="1079" dirty="0"/>
              <a:t>7A</a:t>
            </a:r>
          </a:p>
          <a:p>
            <a:r>
              <a:rPr lang="ja-JP" altLang="en-US" sz="1079" dirty="0"/>
              <a:t>（各</a:t>
            </a:r>
            <a:r>
              <a:rPr lang="en-US" altLang="ja-JP" sz="1079" dirty="0"/>
              <a:t>PSU</a:t>
            </a:r>
            <a:r>
              <a:rPr lang="ja-JP" altLang="en-US" sz="1079" dirty="0"/>
              <a:t>あたり）</a:t>
            </a:r>
          </a:p>
          <a:p>
            <a:r>
              <a:rPr lang="ja-JP" altLang="en-US" sz="1079" dirty="0"/>
              <a:t>最大消費電力：</a:t>
            </a:r>
            <a:r>
              <a:rPr lang="en-US" altLang="ja-JP" sz="1079" dirty="0"/>
              <a:t>550W</a:t>
            </a:r>
          </a:p>
          <a:p>
            <a:r>
              <a:rPr lang="ja-JP" altLang="en-US" sz="1079" dirty="0"/>
              <a:t>コネクタ：</a:t>
            </a:r>
            <a:r>
              <a:rPr lang="en-US" altLang="ja-JP" sz="1079" dirty="0"/>
              <a:t>IEC 60320 C13</a:t>
            </a:r>
            <a:endParaRPr lang="ja-JP" altLang="en-US" sz="1079" dirty="0"/>
          </a:p>
          <a:p>
            <a:r>
              <a:rPr lang="ja-JP" altLang="en-US" sz="1079" dirty="0"/>
              <a:t>電源ケーブル：</a:t>
            </a:r>
            <a:r>
              <a:rPr lang="en-US" altLang="ja-JP" sz="1079" dirty="0"/>
              <a:t>NEMA 6–20P</a:t>
            </a:r>
            <a:r>
              <a:rPr lang="ja-JP" altLang="en-US" sz="1079" dirty="0"/>
              <a:t>、</a:t>
            </a:r>
            <a:endParaRPr lang="en-US" altLang="ja-JP" sz="1079" dirty="0"/>
          </a:p>
          <a:p>
            <a:r>
              <a:rPr lang="ja-JP" altLang="en-US" sz="1079" dirty="0"/>
              <a:t>長さ</a:t>
            </a:r>
            <a:r>
              <a:rPr lang="en-US" altLang="ja-JP" sz="1079" dirty="0"/>
              <a:t>6</a:t>
            </a:r>
            <a:r>
              <a:rPr lang="ja-JP" altLang="en-US" sz="1079" dirty="0"/>
              <a:t>フィート</a:t>
            </a:r>
          </a:p>
          <a:p>
            <a:endParaRPr lang="en-US" altLang="ja-JP" sz="1079" dirty="0"/>
          </a:p>
          <a:p>
            <a:pPr marL="185046" indent="-185046">
              <a:buFont typeface="Arial" panose="020B0604020202020204" pitchFamily="34" charset="0"/>
              <a:buChar char="•"/>
            </a:pPr>
            <a:r>
              <a:rPr lang="ja-JP" altLang="en-US" sz="1079" dirty="0"/>
              <a:t>適合規格</a:t>
            </a:r>
          </a:p>
          <a:p>
            <a:r>
              <a:rPr lang="ja-JP" altLang="en-US" sz="1079" dirty="0"/>
              <a:t>対応メディア標準：</a:t>
            </a:r>
            <a:endParaRPr lang="en-US" altLang="ja-JP" sz="1079" dirty="0"/>
          </a:p>
          <a:p>
            <a:r>
              <a:rPr lang="en-US" altLang="ja-JP" sz="1079" dirty="0"/>
              <a:t>AMWA NMOS IS–04 v1.3</a:t>
            </a:r>
          </a:p>
          <a:p>
            <a:r>
              <a:rPr lang="en-US" altLang="ja-JP" sz="1079" dirty="0"/>
              <a:t>AMWA NMOS IS–05 v1.1</a:t>
            </a:r>
          </a:p>
          <a:p>
            <a:r>
              <a:rPr lang="en-US" altLang="ja-JP" sz="1079" dirty="0"/>
              <a:t>AMWA NMOS BCP–002–01 v1.0</a:t>
            </a:r>
          </a:p>
        </p:txBody>
      </p:sp>
      <p:cxnSp>
        <p:nvCxnSpPr>
          <p:cNvPr id="11" name="直線コネクタ 10">
            <a:extLst>
              <a:ext uri="{FF2B5EF4-FFF2-40B4-BE49-F238E27FC236}">
                <a16:creationId xmlns:a16="http://schemas.microsoft.com/office/drawing/2014/main" id="{1E5A00AC-8D1A-360F-C08E-306291E10E14}"/>
              </a:ext>
            </a:extLst>
          </p:cNvPr>
          <p:cNvCxnSpPr/>
          <p:nvPr/>
        </p:nvCxnSpPr>
        <p:spPr>
          <a:xfrm>
            <a:off x="572294" y="3877496"/>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52E7842D-FE36-0907-7E09-6CE6BFF5BA60}"/>
              </a:ext>
            </a:extLst>
          </p:cNvPr>
          <p:cNvCxnSpPr/>
          <p:nvPr/>
        </p:nvCxnSpPr>
        <p:spPr>
          <a:xfrm>
            <a:off x="572293" y="6928775"/>
            <a:ext cx="641508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ACCD7884-5ED2-C656-BA2F-74427A3CAABA}"/>
              </a:ext>
            </a:extLst>
          </p:cNvPr>
          <p:cNvCxnSpPr>
            <a:cxnSpLocks/>
          </p:cNvCxnSpPr>
          <p:nvPr/>
        </p:nvCxnSpPr>
        <p:spPr>
          <a:xfrm flipV="1">
            <a:off x="3771613" y="969494"/>
            <a:ext cx="8224" cy="560789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D9C397-FC88-0EC3-F170-35C9A431B1ED}"/>
              </a:ext>
            </a:extLst>
          </p:cNvPr>
          <p:cNvPicPr>
            <a:picLocks noChangeAspect="1"/>
          </p:cNvPicPr>
          <p:nvPr/>
        </p:nvPicPr>
        <p:blipFill>
          <a:blip r:embed="rId6"/>
          <a:stretch>
            <a:fillRect/>
          </a:stretch>
        </p:blipFill>
        <p:spPr>
          <a:xfrm>
            <a:off x="5737636" y="276446"/>
            <a:ext cx="1348061" cy="374422"/>
          </a:xfrm>
          <a:prstGeom prst="rect">
            <a:avLst/>
          </a:prstGeom>
        </p:spPr>
      </p:pic>
      <p:sp>
        <p:nvSpPr>
          <p:cNvPr id="21" name="テキスト ボックス 20">
            <a:extLst>
              <a:ext uri="{FF2B5EF4-FFF2-40B4-BE49-F238E27FC236}">
                <a16:creationId xmlns:a16="http://schemas.microsoft.com/office/drawing/2014/main" id="{542500D7-5203-CA53-8706-91250C21FC4D}"/>
              </a:ext>
            </a:extLst>
          </p:cNvPr>
          <p:cNvSpPr txBox="1"/>
          <p:nvPr/>
        </p:nvSpPr>
        <p:spPr>
          <a:xfrm>
            <a:off x="1026858" y="3136472"/>
            <a:ext cx="2131353"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SD, HD, 3G-SDI x16</a:t>
            </a:r>
          </a:p>
          <a:p>
            <a:pPr marL="185046" indent="-185046">
              <a:buFont typeface="Arial" panose="020B0604020202020204" pitchFamily="34" charset="0"/>
              <a:buChar char="•"/>
            </a:pPr>
            <a:r>
              <a:rPr kumimoji="1" lang="ja-JP" altLang="en-US" sz="863" dirty="0"/>
              <a:t>出力：</a:t>
            </a:r>
            <a:r>
              <a:rPr kumimoji="1" lang="en-US" altLang="ja-JP" sz="863" dirty="0"/>
              <a:t>SD, HD, 3G-SDI or ST2110 x16</a:t>
            </a:r>
            <a:endParaRPr kumimoji="1" lang="ja-JP" altLang="en-US" sz="863" dirty="0"/>
          </a:p>
        </p:txBody>
      </p:sp>
      <p:sp>
        <p:nvSpPr>
          <p:cNvPr id="22" name="テキスト ボックス 21">
            <a:extLst>
              <a:ext uri="{FF2B5EF4-FFF2-40B4-BE49-F238E27FC236}">
                <a16:creationId xmlns:a16="http://schemas.microsoft.com/office/drawing/2014/main" id="{D59426C3-2E84-C600-379D-B5DC50926D75}"/>
              </a:ext>
            </a:extLst>
          </p:cNvPr>
          <p:cNvSpPr txBox="1"/>
          <p:nvPr/>
        </p:nvSpPr>
        <p:spPr>
          <a:xfrm>
            <a:off x="4655245" y="3141231"/>
            <a:ext cx="2153795"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 ST2110 x16</a:t>
            </a:r>
          </a:p>
          <a:p>
            <a:pPr marL="185046" indent="-185046">
              <a:buFont typeface="Arial" panose="020B0604020202020204" pitchFamily="34" charset="0"/>
              <a:buChar char="•"/>
            </a:pPr>
            <a:r>
              <a:rPr kumimoji="1" lang="ja-JP" altLang="en-US" sz="863" dirty="0"/>
              <a:t>出力：</a:t>
            </a:r>
            <a:r>
              <a:rPr kumimoji="1" lang="en-US" altLang="ja-JP" sz="863" dirty="0"/>
              <a:t> SD, HD, 3G-SDI or ST2110 x16</a:t>
            </a:r>
            <a:endParaRPr kumimoji="1" lang="ja-JP" altLang="en-US" sz="863" dirty="0"/>
          </a:p>
        </p:txBody>
      </p:sp>
      <p:sp>
        <p:nvSpPr>
          <p:cNvPr id="23" name="テキスト ボックス 22">
            <a:extLst>
              <a:ext uri="{FF2B5EF4-FFF2-40B4-BE49-F238E27FC236}">
                <a16:creationId xmlns:a16="http://schemas.microsoft.com/office/drawing/2014/main" id="{656583AF-7DC1-675E-23C6-CDC691D59D70}"/>
              </a:ext>
            </a:extLst>
          </p:cNvPr>
          <p:cNvSpPr txBox="1"/>
          <p:nvPr/>
        </p:nvSpPr>
        <p:spPr>
          <a:xfrm>
            <a:off x="931698" y="6215263"/>
            <a:ext cx="2323713"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SD, HD, 3G,12G-SDI x8</a:t>
            </a:r>
          </a:p>
          <a:p>
            <a:pPr marL="185046" indent="-185046">
              <a:buFont typeface="Arial" panose="020B0604020202020204" pitchFamily="34" charset="0"/>
              <a:buChar char="•"/>
            </a:pPr>
            <a:r>
              <a:rPr kumimoji="1" lang="ja-JP" altLang="en-US" sz="863" dirty="0"/>
              <a:t>出力：</a:t>
            </a:r>
            <a:r>
              <a:rPr kumimoji="1" lang="en-US" altLang="ja-JP" sz="863" dirty="0"/>
              <a:t>SD, HD, 3G, 12G-SDI or ST2110 x8</a:t>
            </a:r>
            <a:endParaRPr kumimoji="1" lang="ja-JP" altLang="en-US" sz="863" dirty="0"/>
          </a:p>
        </p:txBody>
      </p:sp>
      <p:sp>
        <p:nvSpPr>
          <p:cNvPr id="25" name="テキスト ボックス 24">
            <a:extLst>
              <a:ext uri="{FF2B5EF4-FFF2-40B4-BE49-F238E27FC236}">
                <a16:creationId xmlns:a16="http://schemas.microsoft.com/office/drawing/2014/main" id="{33C7D9E6-E7EF-16D4-450E-449D7AAA89E2}"/>
              </a:ext>
            </a:extLst>
          </p:cNvPr>
          <p:cNvSpPr txBox="1"/>
          <p:nvPr/>
        </p:nvSpPr>
        <p:spPr>
          <a:xfrm>
            <a:off x="4519610" y="6213332"/>
            <a:ext cx="2323713" cy="490712"/>
          </a:xfrm>
          <a:prstGeom prst="rect">
            <a:avLst/>
          </a:prstGeom>
          <a:noFill/>
          <a:ln>
            <a:solidFill>
              <a:schemeClr val="tx1"/>
            </a:solidFill>
            <a:prstDash val="solid"/>
          </a:ln>
        </p:spPr>
        <p:txBody>
          <a:bodyPr wrap="none" rtlCol="0">
            <a:spAutoFit/>
          </a:bodyPr>
          <a:lstStyle/>
          <a:p>
            <a:r>
              <a:rPr kumimoji="1" lang="ja-JP" altLang="en-US" sz="863" dirty="0"/>
              <a:t>処理能力 </a:t>
            </a:r>
            <a:r>
              <a:rPr kumimoji="1" lang="en-US" altLang="ja-JP" sz="863" dirty="0"/>
              <a:t>/ 1 Core</a:t>
            </a:r>
          </a:p>
          <a:p>
            <a:pPr marL="185046" indent="-185046">
              <a:buFont typeface="Arial" panose="020B0604020202020204" pitchFamily="34" charset="0"/>
              <a:buChar char="•"/>
            </a:pPr>
            <a:r>
              <a:rPr kumimoji="1" lang="ja-JP" altLang="en-US" sz="863" dirty="0"/>
              <a:t>入力：</a:t>
            </a:r>
            <a:r>
              <a:rPr kumimoji="1" lang="en-US" altLang="ja-JP" sz="863" dirty="0"/>
              <a:t>ST2110 x8</a:t>
            </a:r>
          </a:p>
          <a:p>
            <a:pPr marL="185046" indent="-185046">
              <a:buFont typeface="Arial" panose="020B0604020202020204" pitchFamily="34" charset="0"/>
              <a:buChar char="•"/>
            </a:pPr>
            <a:r>
              <a:rPr kumimoji="1" lang="ja-JP" altLang="en-US" sz="863" dirty="0"/>
              <a:t>出力：</a:t>
            </a:r>
            <a:r>
              <a:rPr kumimoji="1" lang="en-US" altLang="ja-JP" sz="863" dirty="0"/>
              <a:t>SD, HD, 3G, 12G-SDI or ST2110 x8</a:t>
            </a:r>
            <a:endParaRPr kumimoji="1" lang="ja-JP" altLang="en-US" sz="863" dirty="0"/>
          </a:p>
        </p:txBody>
      </p:sp>
    </p:spTree>
    <p:extLst>
      <p:ext uri="{BB962C8B-B14F-4D97-AF65-F5344CB8AC3E}">
        <p14:creationId xmlns:p14="http://schemas.microsoft.com/office/powerpoint/2010/main" val="29563888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1370</TotalTime>
  <Words>720</Words>
  <Application>Microsoft Macintosh PowerPoint</Application>
  <PresentationFormat>ユーザー設定</PresentationFormat>
  <Paragraphs>116</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メイリオ</vt:lpstr>
      <vt:lpstr>游ゴシック</vt:lpstr>
      <vt:lpstr>Aptos</vt:lpstr>
      <vt:lpstr>Aptos Display</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下川 慎二(shimokawa shinji)</dc:creator>
  <cp:lastModifiedBy>徳留 康矩(tokudome yasunori)</cp:lastModifiedBy>
  <cp:revision>21</cp:revision>
  <cp:lastPrinted>2025-11-05T10:22:40Z</cp:lastPrinted>
  <dcterms:created xsi:type="dcterms:W3CDTF">2025-11-05T03:50:32Z</dcterms:created>
  <dcterms:modified xsi:type="dcterms:W3CDTF">2025-11-07T02:51:27Z</dcterms:modified>
</cp:coreProperties>
</file>